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DA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88" d="100"/>
          <a:sy n="88" d="100"/>
        </p:scale>
        <p:origin x="-470"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2B4D2E-0810-422D-B200-C7576E4DB1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xmlns="" id="{7CECA7DC-B413-4965-95E7-B2E7FCFA46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xmlns="" id="{81A6E550-2281-4DCD-84E7-EA273613D5C8}"/>
              </a:ext>
            </a:extLst>
          </p:cNvPr>
          <p:cNvSpPr>
            <a:spLocks noGrp="1"/>
          </p:cNvSpPr>
          <p:nvPr>
            <p:ph type="dt" sz="half" idx="10"/>
          </p:nvPr>
        </p:nvSpPr>
        <p:spPr/>
        <p:txBody>
          <a:bodyPr/>
          <a:lstStyle/>
          <a:p>
            <a:fld id="{73A14580-53E2-496B-9541-64C8CB457BFB}" type="datetimeFigureOut">
              <a:rPr lang="el-GR" smtClean="0"/>
              <a:pPr/>
              <a:t>15/6/2023</a:t>
            </a:fld>
            <a:endParaRPr lang="el-GR"/>
          </a:p>
        </p:txBody>
      </p:sp>
      <p:sp>
        <p:nvSpPr>
          <p:cNvPr id="5" name="Footer Placeholder 4">
            <a:extLst>
              <a:ext uri="{FF2B5EF4-FFF2-40B4-BE49-F238E27FC236}">
                <a16:creationId xmlns:a16="http://schemas.microsoft.com/office/drawing/2014/main" xmlns="" id="{AB6D5E1A-126D-4D82-954F-967CCF1296E1}"/>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FD9BF08C-E3B5-4AE6-8CDB-BC09924A5DC1}"/>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287282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ABD3F9-F803-48D6-B36A-6874F445DBB1}"/>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xmlns="" id="{B5634F96-C4DA-48FD-957A-AB8B0F00D2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EA92AE21-DD07-488C-BDAC-D148124C8D43}"/>
              </a:ext>
            </a:extLst>
          </p:cNvPr>
          <p:cNvSpPr>
            <a:spLocks noGrp="1"/>
          </p:cNvSpPr>
          <p:nvPr>
            <p:ph type="dt" sz="half" idx="10"/>
          </p:nvPr>
        </p:nvSpPr>
        <p:spPr/>
        <p:txBody>
          <a:bodyPr/>
          <a:lstStyle/>
          <a:p>
            <a:fld id="{73A14580-53E2-496B-9541-64C8CB457BFB}" type="datetimeFigureOut">
              <a:rPr lang="el-GR" smtClean="0"/>
              <a:pPr/>
              <a:t>15/6/2023</a:t>
            </a:fld>
            <a:endParaRPr lang="el-GR"/>
          </a:p>
        </p:txBody>
      </p:sp>
      <p:sp>
        <p:nvSpPr>
          <p:cNvPr id="5" name="Footer Placeholder 4">
            <a:extLst>
              <a:ext uri="{FF2B5EF4-FFF2-40B4-BE49-F238E27FC236}">
                <a16:creationId xmlns:a16="http://schemas.microsoft.com/office/drawing/2014/main" xmlns="" id="{36E8BC35-7EAF-4319-A126-619EBCC954C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831E8062-7EDD-4F14-AA5E-33FD5F00797B}"/>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3056016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96C7A02-AAC7-49E5-80EA-32D16FF31FC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xmlns="" id="{661F1385-F2BF-4C5F-8EDC-F5B83157D3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580430CE-247C-4211-9E6E-9CB4E5714A03}"/>
              </a:ext>
            </a:extLst>
          </p:cNvPr>
          <p:cNvSpPr>
            <a:spLocks noGrp="1"/>
          </p:cNvSpPr>
          <p:nvPr>
            <p:ph type="dt" sz="half" idx="10"/>
          </p:nvPr>
        </p:nvSpPr>
        <p:spPr/>
        <p:txBody>
          <a:bodyPr/>
          <a:lstStyle/>
          <a:p>
            <a:fld id="{73A14580-53E2-496B-9541-64C8CB457BFB}" type="datetimeFigureOut">
              <a:rPr lang="el-GR" smtClean="0"/>
              <a:pPr/>
              <a:t>15/6/2023</a:t>
            </a:fld>
            <a:endParaRPr lang="el-GR"/>
          </a:p>
        </p:txBody>
      </p:sp>
      <p:sp>
        <p:nvSpPr>
          <p:cNvPr id="5" name="Footer Placeholder 4">
            <a:extLst>
              <a:ext uri="{FF2B5EF4-FFF2-40B4-BE49-F238E27FC236}">
                <a16:creationId xmlns:a16="http://schemas.microsoft.com/office/drawing/2014/main" xmlns="" id="{F893A5E9-073D-4909-903A-7E3632FE0B6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85555D30-97D1-44D3-AC2A-AD1633287FDB}"/>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302069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9BDB4-98F3-4EC2-9080-4FC76110692A}"/>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xmlns="" id="{769CFAD1-0006-462F-844C-D53D5D0197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1212F3A7-17E7-468B-9634-EE30184598DB}"/>
              </a:ext>
            </a:extLst>
          </p:cNvPr>
          <p:cNvSpPr>
            <a:spLocks noGrp="1"/>
          </p:cNvSpPr>
          <p:nvPr>
            <p:ph type="dt" sz="half" idx="10"/>
          </p:nvPr>
        </p:nvSpPr>
        <p:spPr/>
        <p:txBody>
          <a:bodyPr/>
          <a:lstStyle/>
          <a:p>
            <a:fld id="{73A14580-53E2-496B-9541-64C8CB457BFB}" type="datetimeFigureOut">
              <a:rPr lang="el-GR" smtClean="0"/>
              <a:pPr/>
              <a:t>15/6/2023</a:t>
            </a:fld>
            <a:endParaRPr lang="el-GR"/>
          </a:p>
        </p:txBody>
      </p:sp>
      <p:sp>
        <p:nvSpPr>
          <p:cNvPr id="5" name="Footer Placeholder 4">
            <a:extLst>
              <a:ext uri="{FF2B5EF4-FFF2-40B4-BE49-F238E27FC236}">
                <a16:creationId xmlns:a16="http://schemas.microsoft.com/office/drawing/2014/main" xmlns="" id="{A53D0D62-5C7E-4010-882A-A41C76015D9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4520F93A-0C38-403D-A18C-1E4E79A573AF}"/>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268266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A398A7-081C-477F-9E6E-BB9D4CE2ED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xmlns="" id="{EA9E79CC-44E5-4056-BF37-34EEB23FB4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AB5E31C-A7EB-4259-9A8D-5A15DF5130DD}"/>
              </a:ext>
            </a:extLst>
          </p:cNvPr>
          <p:cNvSpPr>
            <a:spLocks noGrp="1"/>
          </p:cNvSpPr>
          <p:nvPr>
            <p:ph type="dt" sz="half" idx="10"/>
          </p:nvPr>
        </p:nvSpPr>
        <p:spPr/>
        <p:txBody>
          <a:bodyPr/>
          <a:lstStyle/>
          <a:p>
            <a:fld id="{73A14580-53E2-496B-9541-64C8CB457BFB}" type="datetimeFigureOut">
              <a:rPr lang="el-GR" smtClean="0"/>
              <a:pPr/>
              <a:t>15/6/2023</a:t>
            </a:fld>
            <a:endParaRPr lang="el-GR"/>
          </a:p>
        </p:txBody>
      </p:sp>
      <p:sp>
        <p:nvSpPr>
          <p:cNvPr id="5" name="Footer Placeholder 4">
            <a:extLst>
              <a:ext uri="{FF2B5EF4-FFF2-40B4-BE49-F238E27FC236}">
                <a16:creationId xmlns:a16="http://schemas.microsoft.com/office/drawing/2014/main" xmlns="" id="{A82E798E-19FA-403A-9479-8298B2F2129B}"/>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13A8B09F-11A1-4D17-9E90-E9128C10C936}"/>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3128556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62E14D-B220-45CF-BD8E-B81C5C1F0CF8}"/>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xmlns="" id="{FA126DF9-6788-453C-A539-FD24F46DC7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xmlns="" id="{B316B830-1030-4B8D-871F-EDB15727B5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xmlns="" id="{11E1503C-DAE2-42B6-AEED-7AB6153E2334}"/>
              </a:ext>
            </a:extLst>
          </p:cNvPr>
          <p:cNvSpPr>
            <a:spLocks noGrp="1"/>
          </p:cNvSpPr>
          <p:nvPr>
            <p:ph type="dt" sz="half" idx="10"/>
          </p:nvPr>
        </p:nvSpPr>
        <p:spPr/>
        <p:txBody>
          <a:bodyPr/>
          <a:lstStyle/>
          <a:p>
            <a:fld id="{73A14580-53E2-496B-9541-64C8CB457BFB}" type="datetimeFigureOut">
              <a:rPr lang="el-GR" smtClean="0"/>
              <a:pPr/>
              <a:t>15/6/2023</a:t>
            </a:fld>
            <a:endParaRPr lang="el-GR"/>
          </a:p>
        </p:txBody>
      </p:sp>
      <p:sp>
        <p:nvSpPr>
          <p:cNvPr id="6" name="Footer Placeholder 5">
            <a:extLst>
              <a:ext uri="{FF2B5EF4-FFF2-40B4-BE49-F238E27FC236}">
                <a16:creationId xmlns:a16="http://schemas.microsoft.com/office/drawing/2014/main" xmlns="" id="{577E6A25-3E7D-4401-876F-E8B08789A67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xmlns="" id="{9021B66F-8663-4B23-BBEA-940568F2ADB6}"/>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99629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95629B-4EBB-4169-B705-C96F7F7E2A0F}"/>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xmlns="" id="{FE8207B9-A15B-49D9-A5B9-02C5C4616B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E454E67-353B-49D2-A4EA-2F4558E525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xmlns="" id="{7693CA08-C943-42FE-AC29-A46E405C6C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D63E47D-BCAC-4D6C-ACAE-A0385A7587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xmlns="" id="{F015194F-39AC-4B48-8E9F-95DAA2C5C378}"/>
              </a:ext>
            </a:extLst>
          </p:cNvPr>
          <p:cNvSpPr>
            <a:spLocks noGrp="1"/>
          </p:cNvSpPr>
          <p:nvPr>
            <p:ph type="dt" sz="half" idx="10"/>
          </p:nvPr>
        </p:nvSpPr>
        <p:spPr/>
        <p:txBody>
          <a:bodyPr/>
          <a:lstStyle/>
          <a:p>
            <a:fld id="{73A14580-53E2-496B-9541-64C8CB457BFB}" type="datetimeFigureOut">
              <a:rPr lang="el-GR" smtClean="0"/>
              <a:pPr/>
              <a:t>15/6/2023</a:t>
            </a:fld>
            <a:endParaRPr lang="el-GR"/>
          </a:p>
        </p:txBody>
      </p:sp>
      <p:sp>
        <p:nvSpPr>
          <p:cNvPr id="8" name="Footer Placeholder 7">
            <a:extLst>
              <a:ext uri="{FF2B5EF4-FFF2-40B4-BE49-F238E27FC236}">
                <a16:creationId xmlns:a16="http://schemas.microsoft.com/office/drawing/2014/main" xmlns="" id="{433A770E-221D-4F40-92BB-DD1E67622F92}"/>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xmlns="" id="{76660CCC-6DF4-4F1B-954A-A834EC2CAB3F}"/>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2194309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A36965-9914-42D6-884C-CA7DC66DE9A4}"/>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xmlns="" id="{A4341058-91C0-402D-9C01-20121E3E3E4C}"/>
              </a:ext>
            </a:extLst>
          </p:cNvPr>
          <p:cNvSpPr>
            <a:spLocks noGrp="1"/>
          </p:cNvSpPr>
          <p:nvPr>
            <p:ph type="dt" sz="half" idx="10"/>
          </p:nvPr>
        </p:nvSpPr>
        <p:spPr/>
        <p:txBody>
          <a:bodyPr/>
          <a:lstStyle/>
          <a:p>
            <a:fld id="{73A14580-53E2-496B-9541-64C8CB457BFB}" type="datetimeFigureOut">
              <a:rPr lang="el-GR" smtClean="0"/>
              <a:pPr/>
              <a:t>15/6/2023</a:t>
            </a:fld>
            <a:endParaRPr lang="el-GR"/>
          </a:p>
        </p:txBody>
      </p:sp>
      <p:sp>
        <p:nvSpPr>
          <p:cNvPr id="4" name="Footer Placeholder 3">
            <a:extLst>
              <a:ext uri="{FF2B5EF4-FFF2-40B4-BE49-F238E27FC236}">
                <a16:creationId xmlns:a16="http://schemas.microsoft.com/office/drawing/2014/main" xmlns="" id="{08452ED0-9568-4B30-AD0B-8BDE77A3D399}"/>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xmlns="" id="{35C4D5E4-F96A-4420-9DE7-EE9893527915}"/>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71299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432FA24-9218-4553-BADF-CC8DA8BE3346}"/>
              </a:ext>
            </a:extLst>
          </p:cNvPr>
          <p:cNvSpPr>
            <a:spLocks noGrp="1"/>
          </p:cNvSpPr>
          <p:nvPr>
            <p:ph type="dt" sz="half" idx="10"/>
          </p:nvPr>
        </p:nvSpPr>
        <p:spPr/>
        <p:txBody>
          <a:bodyPr/>
          <a:lstStyle/>
          <a:p>
            <a:fld id="{73A14580-53E2-496B-9541-64C8CB457BFB}" type="datetimeFigureOut">
              <a:rPr lang="el-GR" smtClean="0"/>
              <a:pPr/>
              <a:t>15/6/2023</a:t>
            </a:fld>
            <a:endParaRPr lang="el-GR"/>
          </a:p>
        </p:txBody>
      </p:sp>
      <p:sp>
        <p:nvSpPr>
          <p:cNvPr id="3" name="Footer Placeholder 2">
            <a:extLst>
              <a:ext uri="{FF2B5EF4-FFF2-40B4-BE49-F238E27FC236}">
                <a16:creationId xmlns:a16="http://schemas.microsoft.com/office/drawing/2014/main" xmlns="" id="{939A8B4C-4CBF-4859-B4E2-596FC3B0739D}"/>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xmlns="" id="{5F2FC7D0-2764-44B5-9764-BA57AA486379}"/>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386606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56C8E-4006-40C0-8EFA-A87BD6EEF1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xmlns="" id="{01DC7971-61F8-4AF0-BD42-C71EC55E11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xmlns="" id="{FB16AE9C-4AE5-452E-8666-D574C2A87B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E24277F-61A0-40E4-92DE-92318522F5EE}"/>
              </a:ext>
            </a:extLst>
          </p:cNvPr>
          <p:cNvSpPr>
            <a:spLocks noGrp="1"/>
          </p:cNvSpPr>
          <p:nvPr>
            <p:ph type="dt" sz="half" idx="10"/>
          </p:nvPr>
        </p:nvSpPr>
        <p:spPr/>
        <p:txBody>
          <a:bodyPr/>
          <a:lstStyle/>
          <a:p>
            <a:fld id="{73A14580-53E2-496B-9541-64C8CB457BFB}" type="datetimeFigureOut">
              <a:rPr lang="el-GR" smtClean="0"/>
              <a:pPr/>
              <a:t>15/6/2023</a:t>
            </a:fld>
            <a:endParaRPr lang="el-GR"/>
          </a:p>
        </p:txBody>
      </p:sp>
      <p:sp>
        <p:nvSpPr>
          <p:cNvPr id="6" name="Footer Placeholder 5">
            <a:extLst>
              <a:ext uri="{FF2B5EF4-FFF2-40B4-BE49-F238E27FC236}">
                <a16:creationId xmlns:a16="http://schemas.microsoft.com/office/drawing/2014/main" xmlns="" id="{E71E4EE1-883F-4381-94AD-89D738824DF6}"/>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xmlns="" id="{FDF41A12-2103-4E7F-A741-D6DA5674CC79}"/>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20974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FB70BF-B5A4-4ECD-BC5F-8C8BB9C5F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xmlns="" id="{07C316E9-D4BA-499C-915B-86EF51EF34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xmlns="" id="{6D56D4EA-1AD2-4381-ABE2-D58BC23536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4C877D9-0D17-4E3B-AF9C-9A414BB1C3CA}"/>
              </a:ext>
            </a:extLst>
          </p:cNvPr>
          <p:cNvSpPr>
            <a:spLocks noGrp="1"/>
          </p:cNvSpPr>
          <p:nvPr>
            <p:ph type="dt" sz="half" idx="10"/>
          </p:nvPr>
        </p:nvSpPr>
        <p:spPr/>
        <p:txBody>
          <a:bodyPr/>
          <a:lstStyle/>
          <a:p>
            <a:fld id="{73A14580-53E2-496B-9541-64C8CB457BFB}" type="datetimeFigureOut">
              <a:rPr lang="el-GR" smtClean="0"/>
              <a:pPr/>
              <a:t>15/6/2023</a:t>
            </a:fld>
            <a:endParaRPr lang="el-GR"/>
          </a:p>
        </p:txBody>
      </p:sp>
      <p:sp>
        <p:nvSpPr>
          <p:cNvPr id="6" name="Footer Placeholder 5">
            <a:extLst>
              <a:ext uri="{FF2B5EF4-FFF2-40B4-BE49-F238E27FC236}">
                <a16:creationId xmlns:a16="http://schemas.microsoft.com/office/drawing/2014/main" xmlns="" id="{53BDD946-CF3E-4A9C-9A37-57DEB721ECD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xmlns="" id="{0200117A-A9AC-4F05-BD4B-468775F94544}"/>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5736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81A7E4D-4057-4BA8-B8D1-E164C87BF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xmlns="" id="{CA7A8338-684D-41EB-97E7-F65ECDBF98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1CCABB65-2740-4EDE-B533-1B88F0709A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14580-53E2-496B-9541-64C8CB457BFB}" type="datetimeFigureOut">
              <a:rPr lang="el-GR" smtClean="0"/>
              <a:pPr/>
              <a:t>15/6/2023</a:t>
            </a:fld>
            <a:endParaRPr lang="el-GR"/>
          </a:p>
        </p:txBody>
      </p:sp>
      <p:sp>
        <p:nvSpPr>
          <p:cNvPr id="5" name="Footer Placeholder 4">
            <a:extLst>
              <a:ext uri="{FF2B5EF4-FFF2-40B4-BE49-F238E27FC236}">
                <a16:creationId xmlns:a16="http://schemas.microsoft.com/office/drawing/2014/main" xmlns="" id="{C18C743C-6217-4C9D-9E65-155599DD5F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xmlns="" id="{194D1CD7-FD3A-4AC0-AE89-8570535D95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563474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hrgreece@praktiker.g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6865A6-E172-43C4-B272-5C4D534415B2}"/>
              </a:ext>
            </a:extLst>
          </p:cNvPr>
          <p:cNvSpPr>
            <a:spLocks noGrp="1"/>
          </p:cNvSpPr>
          <p:nvPr>
            <p:ph type="ctrTitle"/>
          </p:nvPr>
        </p:nvSpPr>
        <p:spPr>
          <a:xfrm>
            <a:off x="2429042" y="2601366"/>
            <a:ext cx="6248424" cy="2280015"/>
          </a:xfrm>
        </p:spPr>
        <p:txBody>
          <a:bodyPr>
            <a:noAutofit/>
          </a:bodyPr>
          <a:lstStyle/>
          <a:p>
            <a:pPr algn="l"/>
            <a:r>
              <a:rPr lang="el-GR" sz="1400" b="1" dirty="0">
                <a:solidFill>
                  <a:schemeClr val="accent1">
                    <a:lumMod val="50000"/>
                  </a:schemeClr>
                </a:solidFill>
                <a:latin typeface="+mn-lt"/>
                <a:ea typeface="Lato" panose="020F0502020204030203" pitchFamily="34" charset="0"/>
                <a:cs typeface="Lato" panose="020F0502020204030203" pitchFamily="34" charset="0"/>
              </a:rPr>
              <a:t>Στην </a:t>
            </a:r>
            <a:r>
              <a:rPr lang="en-US" sz="1400" b="1" dirty="0">
                <a:solidFill>
                  <a:schemeClr val="accent1">
                    <a:lumMod val="50000"/>
                  </a:schemeClr>
                </a:solidFill>
                <a:latin typeface="+mn-lt"/>
                <a:ea typeface="Lato" panose="020F0502020204030203" pitchFamily="34" charset="0"/>
                <a:cs typeface="Lato" panose="020F0502020204030203" pitchFamily="34" charset="0"/>
              </a:rPr>
              <a:t>Praktiker </a:t>
            </a:r>
            <a:r>
              <a:rPr lang="el-GR" sz="1400" b="1" dirty="0">
                <a:solidFill>
                  <a:schemeClr val="accent1">
                    <a:lumMod val="50000"/>
                  </a:schemeClr>
                </a:solidFill>
                <a:latin typeface="+mn-lt"/>
                <a:ea typeface="Lato" panose="020F0502020204030203" pitchFamily="34" charset="0"/>
                <a:cs typeface="Lato" panose="020F0502020204030203" pitchFamily="34" charset="0"/>
              </a:rPr>
              <a:t>αναζητούμε άτομα γεμάτα </a:t>
            </a:r>
            <a:r>
              <a:rPr lang="el-GR" sz="1600" b="1" dirty="0">
                <a:solidFill>
                  <a:schemeClr val="accent1">
                    <a:lumMod val="50000"/>
                  </a:schemeClr>
                </a:solidFill>
                <a:latin typeface="+mn-lt"/>
                <a:ea typeface="Lato" panose="020F0502020204030203" pitchFamily="34" charset="0"/>
                <a:cs typeface="Lato" panose="020F0502020204030203" pitchFamily="34" charset="0"/>
              </a:rPr>
              <a:t>όρεξη</a:t>
            </a:r>
            <a:r>
              <a:rPr lang="el-GR" sz="1400" b="1" dirty="0">
                <a:solidFill>
                  <a:schemeClr val="accent1">
                    <a:lumMod val="50000"/>
                  </a:schemeClr>
                </a:solidFill>
                <a:latin typeface="+mn-lt"/>
                <a:ea typeface="Lato" panose="020F0502020204030203" pitchFamily="34" charset="0"/>
                <a:cs typeface="Lato" panose="020F0502020204030203" pitchFamily="34" charset="0"/>
              </a:rPr>
              <a:t> &amp; </a:t>
            </a:r>
            <a:r>
              <a:rPr lang="el-GR" sz="1600" b="1" dirty="0">
                <a:solidFill>
                  <a:schemeClr val="accent1">
                    <a:lumMod val="50000"/>
                  </a:schemeClr>
                </a:solidFill>
                <a:latin typeface="+mn-lt"/>
                <a:ea typeface="Lato" panose="020F0502020204030203" pitchFamily="34" charset="0"/>
                <a:cs typeface="Lato" panose="020F0502020204030203" pitchFamily="34" charset="0"/>
              </a:rPr>
              <a:t>πάθος</a:t>
            </a:r>
            <a:r>
              <a:rPr lang="el-GR" sz="1400" b="1" dirty="0">
                <a:solidFill>
                  <a:schemeClr val="accent1">
                    <a:lumMod val="50000"/>
                  </a:schemeClr>
                </a:solidFill>
                <a:latin typeface="+mn-lt"/>
                <a:ea typeface="Lato" panose="020F0502020204030203" pitchFamily="34" charset="0"/>
                <a:cs typeface="Lato" panose="020F0502020204030203" pitchFamily="34" charset="0"/>
              </a:rPr>
              <a:t> για νέα ξεκινήματα!</a:t>
            </a:r>
            <a:br>
              <a:rPr lang="el-GR" sz="1400" b="1"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Στην οικογένεια της </a:t>
            </a:r>
            <a:r>
              <a:rPr lang="en-US" sz="1400" dirty="0">
                <a:solidFill>
                  <a:schemeClr val="accent1">
                    <a:lumMod val="50000"/>
                  </a:schemeClr>
                </a:solidFill>
                <a:latin typeface="+mn-lt"/>
                <a:ea typeface="Lato" panose="020F0502020204030203" pitchFamily="34" charset="0"/>
                <a:cs typeface="Lato" panose="020F0502020204030203" pitchFamily="34" charset="0"/>
              </a:rPr>
              <a:t>Praktiker</a:t>
            </a:r>
            <a:r>
              <a:rPr lang="el-GR" sz="1400" dirty="0">
                <a:solidFill>
                  <a:schemeClr val="accent1">
                    <a:lumMod val="50000"/>
                  </a:schemeClr>
                </a:solidFill>
                <a:latin typeface="+mn-lt"/>
                <a:ea typeface="Lato" panose="020F0502020204030203" pitchFamily="34" charset="0"/>
                <a:cs typeface="Lato" panose="020F0502020204030203" pitchFamily="34" charset="0"/>
              </a:rPr>
              <a:t> θα έχεις στη διάθεση σου κάθε εργαλείο για να εξελιχθείς και να διευρύνεις τις γνώσεις σου.</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b="1" dirty="0">
                <a:solidFill>
                  <a:schemeClr val="accent1">
                    <a:lumMod val="50000"/>
                  </a:schemeClr>
                </a:solidFill>
                <a:latin typeface="+mn-lt"/>
                <a:ea typeface="Lato" panose="020F0502020204030203" pitchFamily="34" charset="0"/>
                <a:cs typeface="Lato" panose="020F0502020204030203" pitchFamily="34" charset="0"/>
              </a:rPr>
              <a:t>Θέλεις να κάνεις την πρακτική σου ή το</a:t>
            </a:r>
            <a:r>
              <a:rPr lang="en-US" sz="1400" b="1" dirty="0">
                <a:solidFill>
                  <a:schemeClr val="accent1">
                    <a:lumMod val="50000"/>
                  </a:schemeClr>
                </a:solidFill>
                <a:latin typeface="+mn-lt"/>
                <a:ea typeface="Lato" panose="020F0502020204030203" pitchFamily="34" charset="0"/>
                <a:cs typeface="Lato" panose="020F0502020204030203" pitchFamily="34" charset="0"/>
              </a:rPr>
              <a:t> </a:t>
            </a:r>
            <a:r>
              <a:rPr lang="el-GR" sz="1400" b="1" dirty="0">
                <a:solidFill>
                  <a:schemeClr val="accent1">
                    <a:lumMod val="50000"/>
                  </a:schemeClr>
                </a:solidFill>
                <a:latin typeface="+mn-lt"/>
                <a:ea typeface="Lato" panose="020F0502020204030203" pitchFamily="34" charset="0"/>
                <a:cs typeface="Lato" panose="020F0502020204030203" pitchFamily="34" charset="0"/>
              </a:rPr>
              <a:t>επόμενο επαγγελματικό σου βήμα σε μια μεγάλη και δομημένη εταιρεία του λιανεμπορίου; Στείλε μας σήμερα το βιογραφικό σου!</a:t>
            </a:r>
            <a:r>
              <a:rPr lang="el-GR" sz="1400" b="0" i="0" dirty="0">
                <a:solidFill>
                  <a:srgbClr val="3E4B5E"/>
                </a:solidFill>
                <a:effectLst/>
                <a:latin typeface="+mn-lt"/>
              </a:rPr>
              <a:t/>
            </a:r>
            <a:br>
              <a:rPr lang="el-GR" sz="1400" b="0" i="0" dirty="0">
                <a:solidFill>
                  <a:srgbClr val="3E4B5E"/>
                </a:solidFill>
                <a:effectLst/>
                <a:latin typeface="+mn-lt"/>
              </a:rPr>
            </a:br>
            <a:r>
              <a:rPr lang="en-US" sz="1400" b="0" i="0" dirty="0">
                <a:solidFill>
                  <a:srgbClr val="3E4B5E"/>
                </a:solidFill>
                <a:effectLst/>
                <a:latin typeface="+mn-lt"/>
              </a:rPr>
              <a:t/>
            </a:r>
            <a:br>
              <a:rPr lang="en-US" sz="1400" b="0" i="0" dirty="0">
                <a:solidFill>
                  <a:srgbClr val="3E4B5E"/>
                </a:solidFill>
                <a:effectLst/>
                <a:latin typeface="+mn-lt"/>
              </a:rPr>
            </a:br>
            <a:r>
              <a:rPr lang="el-GR" sz="1400" dirty="0">
                <a:solidFill>
                  <a:schemeClr val="accent1">
                    <a:lumMod val="50000"/>
                  </a:schemeClr>
                </a:solidFill>
                <a:latin typeface="+mn-lt"/>
                <a:ea typeface="Lato" panose="020F0502020204030203" pitchFamily="34" charset="0"/>
                <a:cs typeface="Lato" panose="020F0502020204030203" pitchFamily="34" charset="0"/>
              </a:rPr>
              <a:t>Αναζητούμε τους  κατάλληλους υποψηφίους που θα καλύψουν θέσεις</a:t>
            </a:r>
            <a:r>
              <a:rPr lang="en-US" sz="1400" dirty="0">
                <a:solidFill>
                  <a:schemeClr val="accent1">
                    <a:lumMod val="50000"/>
                  </a:schemeClr>
                </a:solidFill>
                <a:latin typeface="+mn-lt"/>
                <a:ea typeface="Lato" panose="020F0502020204030203" pitchFamily="34" charset="0"/>
                <a:cs typeface="Lato" panose="020F0502020204030203" pitchFamily="34" charset="0"/>
              </a:rPr>
              <a:t> </a:t>
            </a:r>
            <a:r>
              <a:rPr lang="el-GR" sz="1400" b="1" dirty="0">
                <a:solidFill>
                  <a:schemeClr val="accent1">
                    <a:lumMod val="50000"/>
                  </a:schemeClr>
                </a:solidFill>
                <a:latin typeface="+mn-lt"/>
                <a:ea typeface="Lato" panose="020F0502020204030203" pitchFamily="34" charset="0"/>
                <a:cs typeface="Lato" panose="020F0502020204030203" pitchFamily="34" charset="0"/>
              </a:rPr>
              <a:t>Πρακτικής Άσκησης</a:t>
            </a:r>
            <a:r>
              <a:rPr lang="en-US" sz="1400" b="1" dirty="0">
                <a:solidFill>
                  <a:schemeClr val="accent1">
                    <a:lumMod val="50000"/>
                  </a:schemeClr>
                </a:solidFill>
                <a:latin typeface="+mn-lt"/>
                <a:ea typeface="Lato" panose="020F0502020204030203" pitchFamily="34" charset="0"/>
                <a:cs typeface="Lato" panose="020F0502020204030203" pitchFamily="34" charset="0"/>
              </a:rPr>
              <a:t> </a:t>
            </a:r>
            <a:r>
              <a:rPr lang="el-GR" sz="1400" b="1" dirty="0">
                <a:solidFill>
                  <a:schemeClr val="accent1">
                    <a:lumMod val="50000"/>
                  </a:schemeClr>
                </a:solidFill>
                <a:latin typeface="+mn-lt"/>
                <a:ea typeface="Lato" panose="020F0502020204030203" pitchFamily="34" charset="0"/>
                <a:cs typeface="Lato" panose="020F0502020204030203" pitchFamily="34" charset="0"/>
              </a:rPr>
              <a:t>στο Λογιστήριο στα Κεντρικά Γραφεία μας στον Ταύρο.</a:t>
            </a:r>
            <a:r>
              <a:rPr lang="en-US" sz="1400" b="1" dirty="0">
                <a:solidFill>
                  <a:schemeClr val="accent1">
                    <a:lumMod val="50000"/>
                  </a:schemeClr>
                </a:solidFill>
                <a:latin typeface="+mn-lt"/>
                <a:ea typeface="Lato" panose="020F0502020204030203" pitchFamily="34" charset="0"/>
                <a:cs typeface="Lato" panose="020F0502020204030203" pitchFamily="34" charset="0"/>
              </a:rPr>
              <a:t/>
            </a:r>
            <a:br>
              <a:rPr lang="en-US" sz="1400" b="1"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Ο</a:t>
            </a:r>
            <a:r>
              <a:rPr lang="el-GR" sz="1400" b="1" dirty="0">
                <a:solidFill>
                  <a:schemeClr val="accent1">
                    <a:lumMod val="50000"/>
                  </a:schemeClr>
                </a:solidFill>
                <a:latin typeface="+mn-lt"/>
                <a:ea typeface="Lato" panose="020F0502020204030203" pitchFamily="34" charset="0"/>
                <a:cs typeface="Lato" panose="020F0502020204030203" pitchFamily="34" charset="0"/>
              </a:rPr>
              <a:t> </a:t>
            </a:r>
            <a:r>
              <a:rPr lang="el-GR" sz="1400" dirty="0">
                <a:solidFill>
                  <a:schemeClr val="accent1">
                    <a:lumMod val="50000"/>
                  </a:schemeClr>
                </a:solidFill>
                <a:latin typeface="+mn-lt"/>
                <a:ea typeface="Lato" panose="020F0502020204030203" pitchFamily="34" charset="0"/>
                <a:cs typeface="Lato" panose="020F0502020204030203" pitchFamily="34" charset="0"/>
              </a:rPr>
              <a:t>ασκούμενος θα είναι μέλος της ομάδας που καθημερινά ασχολείται ενεργά με τη διαχείριση λογιστικών και φορολογικών ζητημάτων.</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n-US" sz="1400" dirty="0">
                <a:solidFill>
                  <a:schemeClr val="accent1">
                    <a:lumMod val="50000"/>
                  </a:schemeClr>
                </a:solidFill>
                <a:latin typeface="+mn-lt"/>
                <a:ea typeface="Lato" panose="020F0502020204030203" pitchFamily="34" charset="0"/>
                <a:cs typeface="Lato" panose="020F0502020204030203" pitchFamily="34" charset="0"/>
              </a:rPr>
              <a:t/>
            </a:r>
            <a:br>
              <a:rPr lang="en-US"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endParaRPr lang="el-GR" sz="1400" dirty="0">
              <a:solidFill>
                <a:schemeClr val="accent1">
                  <a:lumMod val="50000"/>
                </a:schemeClr>
              </a:solidFill>
              <a:latin typeface="+mn-lt"/>
              <a:ea typeface="Lato" panose="020F0502020204030203" pitchFamily="34" charset="0"/>
              <a:cs typeface="Lato" panose="020F0502020204030203" pitchFamily="34" charset="0"/>
            </a:endParaRPr>
          </a:p>
        </p:txBody>
      </p:sp>
      <p:pic>
        <p:nvPicPr>
          <p:cNvPr id="15" name="Picture 14" descr="A picture containing text, clipart&#10;&#10;Description automatically generated">
            <a:extLst>
              <a:ext uri="{FF2B5EF4-FFF2-40B4-BE49-F238E27FC236}">
                <a16:creationId xmlns:a16="http://schemas.microsoft.com/office/drawing/2014/main" xmlns="" id="{7790F8ED-F4E1-422E-8FA6-4DBD6A77F3C0}"/>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1706" b="14874"/>
          <a:stretch/>
        </p:blipFill>
        <p:spPr>
          <a:xfrm>
            <a:off x="9683064" y="6128158"/>
            <a:ext cx="2500133" cy="729842"/>
          </a:xfrm>
          <a:prstGeom prst="rect">
            <a:avLst/>
          </a:prstGeom>
        </p:spPr>
      </p:pic>
      <p:pic>
        <p:nvPicPr>
          <p:cNvPr id="17" name="Picture 16" descr="A picture containing text, clipart&#10;&#10;Description automatically generated">
            <a:extLst>
              <a:ext uri="{FF2B5EF4-FFF2-40B4-BE49-F238E27FC236}">
                <a16:creationId xmlns:a16="http://schemas.microsoft.com/office/drawing/2014/main" xmlns="" id="{185B86E9-944A-4890-8737-ECF315C2B1A9}"/>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389" y="5941588"/>
            <a:ext cx="1305107" cy="914528"/>
          </a:xfrm>
          <a:prstGeom prst="rect">
            <a:avLst/>
          </a:prstGeom>
        </p:spPr>
      </p:pic>
      <p:sp>
        <p:nvSpPr>
          <p:cNvPr id="23" name="Title 1">
            <a:extLst>
              <a:ext uri="{FF2B5EF4-FFF2-40B4-BE49-F238E27FC236}">
                <a16:creationId xmlns:a16="http://schemas.microsoft.com/office/drawing/2014/main" xmlns="" id="{1DF6BB6A-35D7-4309-B534-6FB164390A44}"/>
              </a:ext>
            </a:extLst>
          </p:cNvPr>
          <p:cNvSpPr txBox="1">
            <a:spLocks/>
          </p:cNvSpPr>
          <p:nvPr/>
        </p:nvSpPr>
        <p:spPr>
          <a:xfrm>
            <a:off x="2429042" y="2668690"/>
            <a:ext cx="6248424" cy="333344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1400" b="1" u="sng" dirty="0">
                <a:solidFill>
                  <a:schemeClr val="accent1">
                    <a:lumMod val="50000"/>
                  </a:schemeClr>
                </a:solidFill>
                <a:latin typeface="+mn-lt"/>
                <a:ea typeface="Lato" panose="020F0502020204030203" pitchFamily="34" charset="0"/>
                <a:cs typeface="Lato" panose="020F0502020204030203" pitchFamily="34" charset="0"/>
              </a:rPr>
              <a:t>Προφίλ υποψηφίου: </a:t>
            </a:r>
            <a:endParaRPr lang="en-US" sz="1400" b="1" u="sng" dirty="0">
              <a:solidFill>
                <a:schemeClr val="accent1">
                  <a:lumMod val="50000"/>
                </a:schemeClr>
              </a:solidFill>
              <a:latin typeface="+mn-lt"/>
              <a:ea typeface="Lato" panose="020F0502020204030203" pitchFamily="34" charset="0"/>
              <a:cs typeface="Lato" panose="020F0502020204030203" pitchFamily="34" charset="0"/>
            </a:endParaRPr>
          </a:p>
          <a:p>
            <a:pPr algn="l"/>
            <a:endParaRPr lang="el-GR" sz="1400" dirty="0">
              <a:solidFill>
                <a:schemeClr val="accent1">
                  <a:lumMod val="50000"/>
                </a:schemeClr>
              </a:solidFill>
              <a:latin typeface="+mn-lt"/>
              <a:ea typeface="Lato" panose="020F0502020204030203" pitchFamily="34" charset="0"/>
              <a:cs typeface="Lato" panose="020F0502020204030203" pitchFamily="34" charset="0"/>
            </a:endParaRPr>
          </a:p>
          <a:p>
            <a:pPr marL="285750" indent="-285750" algn="l">
              <a:buFont typeface="Arial" panose="020B0604020202020204" pitchFamily="34" charset="0"/>
              <a:buChar char="•"/>
            </a:pPr>
            <a:r>
              <a:rPr lang="el-GR" sz="1400" dirty="0">
                <a:solidFill>
                  <a:schemeClr val="accent1">
                    <a:lumMod val="50000"/>
                  </a:schemeClr>
                </a:solidFill>
                <a:latin typeface="+mn-lt"/>
                <a:ea typeface="Lato" panose="020F0502020204030203" pitchFamily="34" charset="0"/>
                <a:cs typeface="Lato" panose="020F0502020204030203" pitchFamily="34" charset="0"/>
              </a:rPr>
              <a:t>Τελειόφοιτος των ειδικοτήτων</a:t>
            </a:r>
            <a:r>
              <a:rPr lang="en-US" sz="1400" dirty="0">
                <a:solidFill>
                  <a:schemeClr val="accent1">
                    <a:lumMod val="50000"/>
                  </a:schemeClr>
                </a:solidFill>
                <a:latin typeface="+mn-lt"/>
                <a:ea typeface="Lato" panose="020F0502020204030203" pitchFamily="34" charset="0"/>
                <a:cs typeface="Lato" panose="020F0502020204030203" pitchFamily="34" charset="0"/>
              </a:rPr>
              <a:t> </a:t>
            </a:r>
            <a:r>
              <a:rPr lang="el-GR" sz="1400" dirty="0">
                <a:solidFill>
                  <a:schemeClr val="accent1">
                    <a:lumMod val="50000"/>
                  </a:schemeClr>
                </a:solidFill>
                <a:latin typeface="+mn-lt"/>
                <a:ea typeface="Lato" panose="020F0502020204030203" pitchFamily="34" charset="0"/>
                <a:cs typeface="Lato" panose="020F0502020204030203" pitchFamily="34" charset="0"/>
              </a:rPr>
              <a:t>Λογιστικής, Διοίκησης και Οικονομίας, Διοίκησης Επιχειρήσεων</a:t>
            </a:r>
          </a:p>
          <a:p>
            <a:pPr marL="285750" indent="-285750" algn="l">
              <a:buFont typeface="Arial" panose="020B0604020202020204" pitchFamily="34" charset="0"/>
              <a:buChar char="•"/>
            </a:pPr>
            <a:r>
              <a:rPr lang="el-GR" sz="1400" dirty="0">
                <a:solidFill>
                  <a:schemeClr val="accent1">
                    <a:lumMod val="50000"/>
                  </a:schemeClr>
                </a:solidFill>
                <a:latin typeface="+mn-lt"/>
                <a:ea typeface="Lato" panose="020F0502020204030203" pitchFamily="34" charset="0"/>
                <a:cs typeface="Lato" panose="020F0502020204030203" pitchFamily="34" charset="0"/>
              </a:rPr>
              <a:t>Καλή χρήση Η/Υ</a:t>
            </a:r>
          </a:p>
          <a:p>
            <a:pPr marL="285750" indent="-285750" algn="l">
              <a:buFont typeface="Arial" panose="020B0604020202020204" pitchFamily="34" charset="0"/>
              <a:buChar char="•"/>
            </a:pPr>
            <a:r>
              <a:rPr lang="el-GR" sz="1400" dirty="0">
                <a:solidFill>
                  <a:schemeClr val="accent1">
                    <a:lumMod val="50000"/>
                  </a:schemeClr>
                </a:solidFill>
                <a:latin typeface="+mn-lt"/>
                <a:ea typeface="Lato" panose="020F0502020204030203" pitchFamily="34" charset="0"/>
                <a:cs typeface="Lato" panose="020F0502020204030203" pitchFamily="34" charset="0"/>
              </a:rPr>
              <a:t>Ανεπτυγμένη επικοινωνιακή ικανότητα και ομαδικότητα</a:t>
            </a:r>
            <a:endParaRPr lang="en-US" sz="1400" dirty="0">
              <a:solidFill>
                <a:schemeClr val="accent1">
                  <a:lumMod val="50000"/>
                </a:schemeClr>
              </a:solidFill>
              <a:latin typeface="+mn-lt"/>
              <a:ea typeface="Lato" panose="020F0502020204030203" pitchFamily="34" charset="0"/>
              <a:cs typeface="Lato" panose="020F0502020204030203" pitchFamily="34" charset="0"/>
            </a:endParaRPr>
          </a:p>
          <a:p>
            <a:pPr marL="285750" indent="-285750" algn="l">
              <a:buFont typeface="Arial" panose="020B0604020202020204" pitchFamily="34" charset="0"/>
              <a:buChar char="•"/>
            </a:pPr>
            <a:r>
              <a:rPr lang="el-GR" sz="1400" dirty="0">
                <a:solidFill>
                  <a:schemeClr val="accent1">
                    <a:lumMod val="50000"/>
                  </a:schemeClr>
                </a:solidFill>
                <a:latin typeface="+mn-lt"/>
                <a:ea typeface="Lato" panose="020F0502020204030203" pitchFamily="34" charset="0"/>
                <a:cs typeface="Lato" panose="020F0502020204030203" pitchFamily="34" charset="0"/>
              </a:rPr>
              <a:t>Επαγγελματική συμπεριφορά και ομαδικό πνεύμα</a:t>
            </a:r>
          </a:p>
          <a:p>
            <a:pPr marL="285750" indent="-285750" algn="l">
              <a:buFont typeface="Arial" panose="020B0604020202020204" pitchFamily="34" charset="0"/>
              <a:buChar char="•"/>
            </a:pPr>
            <a:r>
              <a:rPr lang="el-GR" sz="1400" dirty="0" err="1">
                <a:solidFill>
                  <a:schemeClr val="accent1">
                    <a:lumMod val="50000"/>
                  </a:schemeClr>
                </a:solidFill>
                <a:latin typeface="+mn-lt"/>
                <a:ea typeface="Lato" panose="020F0502020204030203" pitchFamily="34" charset="0"/>
                <a:cs typeface="Lato" panose="020F0502020204030203" pitchFamily="34" charset="0"/>
              </a:rPr>
              <a:t>Αυτοπαρακίνηση</a:t>
            </a:r>
            <a:r>
              <a:rPr lang="el-GR" sz="1400" dirty="0">
                <a:solidFill>
                  <a:schemeClr val="accent1">
                    <a:lumMod val="50000"/>
                  </a:schemeClr>
                </a:solidFill>
                <a:latin typeface="+mn-lt"/>
                <a:ea typeface="Lato" panose="020F0502020204030203" pitchFamily="34" charset="0"/>
                <a:cs typeface="Lato" panose="020F0502020204030203" pitchFamily="34" charset="0"/>
              </a:rPr>
              <a:t> και υπευθυνότητα </a:t>
            </a:r>
            <a:endParaRPr lang="en-US" sz="1400" dirty="0">
              <a:solidFill>
                <a:schemeClr val="accent1">
                  <a:lumMod val="50000"/>
                </a:schemeClr>
              </a:solidFill>
              <a:latin typeface="+mn-lt"/>
              <a:ea typeface="Lato" panose="020F0502020204030203" pitchFamily="34" charset="0"/>
              <a:cs typeface="Lato" panose="020F0502020204030203" pitchFamily="34" charset="0"/>
            </a:endParaRPr>
          </a:p>
          <a:p>
            <a:pPr algn="l"/>
            <a:endParaRPr lang="en-US" sz="1400" dirty="0">
              <a:solidFill>
                <a:schemeClr val="accent1">
                  <a:lumMod val="50000"/>
                </a:schemeClr>
              </a:solidFill>
              <a:latin typeface="+mn-lt"/>
              <a:ea typeface="Lato" panose="020F0502020204030203" pitchFamily="34" charset="0"/>
              <a:cs typeface="Lato" panose="020F0502020204030203" pitchFamily="34" charset="0"/>
            </a:endParaRP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Προοπτικές πρόσληψης με τη λήξη της πρακτικής άσκησης βάσει απόδοσης</a:t>
            </a:r>
            <a:r>
              <a:rPr lang="en-US" sz="1400" dirty="0">
                <a:solidFill>
                  <a:schemeClr val="accent1">
                    <a:lumMod val="50000"/>
                  </a:schemeClr>
                </a:solidFill>
                <a:latin typeface="+mn-lt"/>
                <a:ea typeface="Lato" panose="020F0502020204030203" pitchFamily="34" charset="0"/>
                <a:cs typeface="Lato" panose="020F0502020204030203" pitchFamily="34" charset="0"/>
              </a:rPr>
              <a:t>.</a:t>
            </a:r>
            <a:endParaRPr lang="el-GR" sz="1400" dirty="0">
              <a:solidFill>
                <a:schemeClr val="accent1">
                  <a:lumMod val="50000"/>
                </a:schemeClr>
              </a:solidFill>
              <a:latin typeface="+mn-lt"/>
              <a:ea typeface="Lato" panose="020F0502020204030203" pitchFamily="34" charset="0"/>
              <a:cs typeface="Lato" panose="020F0502020204030203" pitchFamily="34" charset="0"/>
            </a:endParaRPr>
          </a:p>
        </p:txBody>
      </p:sp>
      <p:sp>
        <p:nvSpPr>
          <p:cNvPr id="21" name="TextBox 20">
            <a:extLst>
              <a:ext uri="{FF2B5EF4-FFF2-40B4-BE49-F238E27FC236}">
                <a16:creationId xmlns:a16="http://schemas.microsoft.com/office/drawing/2014/main" xmlns="" id="{2466A2AF-A81C-45AD-A7A0-B54225E0B372}"/>
              </a:ext>
            </a:extLst>
          </p:cNvPr>
          <p:cNvSpPr txBox="1"/>
          <p:nvPr/>
        </p:nvSpPr>
        <p:spPr>
          <a:xfrm>
            <a:off x="338608" y="889843"/>
            <a:ext cx="1523748" cy="5078313"/>
          </a:xfrm>
          <a:prstGeom prst="rect">
            <a:avLst/>
          </a:prstGeom>
          <a:noFill/>
        </p:spPr>
        <p:txBody>
          <a:bodyPr wrap="square" rtlCol="0">
            <a:spAutoFit/>
          </a:bodyPr>
          <a:lstStyle/>
          <a:p>
            <a:r>
              <a:rPr lang="el-GR" sz="1200" dirty="0">
                <a:solidFill>
                  <a:schemeClr val="accent1">
                    <a:lumMod val="50000"/>
                  </a:schemeClr>
                </a:solidFill>
              </a:rPr>
              <a:t>Είμαστε το </a:t>
            </a:r>
            <a:r>
              <a:rPr lang="el-GR" sz="1200" dirty="0" err="1">
                <a:solidFill>
                  <a:schemeClr val="accent1">
                    <a:lumMod val="50000"/>
                  </a:schemeClr>
                </a:solidFill>
              </a:rPr>
              <a:t>Νo</a:t>
            </a:r>
            <a:r>
              <a:rPr lang="el-GR" sz="1200" dirty="0">
                <a:solidFill>
                  <a:schemeClr val="accent1">
                    <a:lumMod val="50000"/>
                  </a:schemeClr>
                </a:solidFill>
              </a:rPr>
              <a:t>. 1 Ελληνικό Δίκτυο καταστημάτων DIY &amp; Home </a:t>
            </a:r>
            <a:r>
              <a:rPr lang="el-GR" sz="1200" dirty="0" err="1">
                <a:solidFill>
                  <a:schemeClr val="accent1">
                    <a:lumMod val="50000"/>
                  </a:schemeClr>
                </a:solidFill>
              </a:rPr>
              <a:t>Improvement</a:t>
            </a:r>
            <a:r>
              <a:rPr lang="el-GR" sz="1200" dirty="0">
                <a:solidFill>
                  <a:schemeClr val="accent1">
                    <a:lumMod val="50000"/>
                  </a:schemeClr>
                </a:solidFill>
              </a:rPr>
              <a:t>, που εκπαιδεύει τους καταναλωτές στη φιλοσοφία «</a:t>
            </a:r>
            <a:r>
              <a:rPr lang="el-GR" sz="1200" dirty="0" err="1">
                <a:solidFill>
                  <a:schemeClr val="accent1">
                    <a:lumMod val="50000"/>
                  </a:schemeClr>
                </a:solidFill>
              </a:rPr>
              <a:t>Φτιάξ</a:t>
            </a:r>
            <a:r>
              <a:rPr lang="el-GR" sz="1200" dirty="0">
                <a:solidFill>
                  <a:schemeClr val="accent1">
                    <a:lumMod val="50000"/>
                  </a:schemeClr>
                </a:solidFill>
              </a:rPr>
              <a:t>’ το μόνος σου» (</a:t>
            </a:r>
            <a:r>
              <a:rPr lang="el-GR" sz="1200" dirty="0" err="1">
                <a:solidFill>
                  <a:schemeClr val="accent1">
                    <a:lumMod val="50000"/>
                  </a:schemeClr>
                </a:solidFill>
              </a:rPr>
              <a:t>Do-it-Yourself</a:t>
            </a:r>
            <a:r>
              <a:rPr lang="el-GR" sz="1200" dirty="0">
                <a:solidFill>
                  <a:schemeClr val="accent1">
                    <a:lumMod val="50000"/>
                  </a:schemeClr>
                </a:solidFill>
              </a:rPr>
              <a:t>) από το 1991. Με την ομάδα των 1.600 εργαζομένων μας, το ταχέως αναπτυσσόμενο </a:t>
            </a:r>
          </a:p>
          <a:p>
            <a:r>
              <a:rPr lang="el-GR" sz="1200" dirty="0">
                <a:solidFill>
                  <a:schemeClr val="accent1">
                    <a:lumMod val="50000"/>
                  </a:schemeClr>
                </a:solidFill>
              </a:rPr>
              <a:t>e-</a:t>
            </a:r>
            <a:r>
              <a:rPr lang="el-GR" sz="1200" dirty="0" err="1">
                <a:solidFill>
                  <a:schemeClr val="accent1">
                    <a:lumMod val="50000"/>
                  </a:schemeClr>
                </a:solidFill>
              </a:rPr>
              <a:t>shop</a:t>
            </a:r>
            <a:r>
              <a:rPr lang="el-GR" sz="1200" dirty="0">
                <a:solidFill>
                  <a:schemeClr val="accent1">
                    <a:lumMod val="50000"/>
                  </a:schemeClr>
                </a:solidFill>
              </a:rPr>
              <a:t>, το εξειδικευμένο τμήμα Β2Β και το πανελλαδικό δίκτυο 16 καταστημάτων μας, εργαζόμαστε καθημερινά για να προσφέρουμε ολοκληρωμένες υπηρεσίες και λύσεις σε περισσότερους από 6.000.000 πελάτες μας ετησίως.</a:t>
            </a:r>
          </a:p>
        </p:txBody>
      </p:sp>
      <p:sp>
        <p:nvSpPr>
          <p:cNvPr id="27" name="TextBox 26">
            <a:extLst>
              <a:ext uri="{FF2B5EF4-FFF2-40B4-BE49-F238E27FC236}">
                <a16:creationId xmlns:a16="http://schemas.microsoft.com/office/drawing/2014/main" xmlns="" id="{A82C1A4D-C4B0-479B-A929-45EB81A447D2}"/>
              </a:ext>
            </a:extLst>
          </p:cNvPr>
          <p:cNvSpPr txBox="1"/>
          <p:nvPr/>
        </p:nvSpPr>
        <p:spPr>
          <a:xfrm>
            <a:off x="9349338" y="3059668"/>
            <a:ext cx="2432178" cy="830997"/>
          </a:xfrm>
          <a:prstGeom prst="rect">
            <a:avLst/>
          </a:prstGeom>
          <a:noFill/>
          <a:ln w="19050">
            <a:solidFill>
              <a:srgbClr val="003DA7"/>
            </a:solidFill>
          </a:ln>
        </p:spPr>
        <p:txBody>
          <a:bodyPr wrap="square" rtlCol="0">
            <a:spAutoFit/>
          </a:bodyPr>
          <a:lstStyle/>
          <a:p>
            <a:r>
              <a:rPr lang="el-GR" sz="1200" b="1" dirty="0">
                <a:solidFill>
                  <a:schemeClr val="accent1">
                    <a:lumMod val="50000"/>
                  </a:schemeClr>
                </a:solidFill>
                <a:effectLst/>
                <a:ea typeface="Times New Roman" panose="02020603050405020304" pitchFamily="18" charset="0"/>
                <a:cs typeface="Times New Roman" panose="02020603050405020304" pitchFamily="18" charset="0"/>
              </a:rPr>
              <a:t>Για εκδήλωση ενδιαφέροντος είναι απαραίτητη η αποστολή Βιογραφικού Σημειώματος </a:t>
            </a:r>
            <a:r>
              <a:rPr lang="el-GR" sz="1200" b="1" dirty="0">
                <a:solidFill>
                  <a:schemeClr val="accent1">
                    <a:lumMod val="50000"/>
                  </a:schemeClr>
                </a:solidFill>
                <a:ea typeface="Times New Roman" panose="02020603050405020304" pitchFamily="18" charset="0"/>
                <a:cs typeface="Times New Roman" panose="02020603050405020304" pitchFamily="18" charset="0"/>
              </a:rPr>
              <a:t>στο </a:t>
            </a:r>
            <a:r>
              <a:rPr lang="el-GR" sz="1200" b="1" dirty="0">
                <a:solidFill>
                  <a:schemeClr val="accent1">
                    <a:lumMod val="50000"/>
                  </a:schemeClr>
                </a:solidFill>
                <a:effectLst/>
                <a:ea typeface="Times New Roman" panose="02020603050405020304" pitchFamily="18" charset="0"/>
                <a:cs typeface="Times New Roman" panose="02020603050405020304" pitchFamily="18" charset="0"/>
              </a:rPr>
              <a:t>email </a:t>
            </a:r>
            <a:r>
              <a:rPr lang="en-US" sz="1200" b="1" dirty="0" err="1">
                <a:solidFill>
                  <a:schemeClr val="accent1">
                    <a:lumMod val="50000"/>
                  </a:schemeClr>
                </a:solidFill>
                <a:cs typeface="Times New Roman" panose="02020603050405020304" pitchFamily="18" charset="0"/>
                <a:hlinkClick r:id="rId4"/>
              </a:rPr>
              <a:t>hrgreece</a:t>
            </a:r>
            <a:r>
              <a:rPr lang="el-GR" sz="1200" b="1" dirty="0">
                <a:solidFill>
                  <a:schemeClr val="accent1">
                    <a:lumMod val="50000"/>
                  </a:schemeClr>
                </a:solidFill>
                <a:cs typeface="Times New Roman" panose="02020603050405020304" pitchFamily="18" charset="0"/>
                <a:hlinkClick r:id="rId4"/>
              </a:rPr>
              <a:t>@p</a:t>
            </a:r>
            <a:r>
              <a:rPr lang="el-GR" sz="1200" b="1" dirty="0">
                <a:solidFill>
                  <a:schemeClr val="accent1">
                    <a:lumMod val="50000"/>
                  </a:schemeClr>
                </a:solidFill>
                <a:effectLst/>
                <a:ea typeface="Times New Roman" panose="02020603050405020304" pitchFamily="18" charset="0"/>
                <a:cs typeface="Times New Roman" panose="02020603050405020304" pitchFamily="18" charset="0"/>
                <a:hlinkClick r:id="rId4"/>
              </a:rPr>
              <a:t>raktiker.gr</a:t>
            </a:r>
            <a:r>
              <a:rPr lang="en-US" sz="1200" b="1" dirty="0">
                <a:solidFill>
                  <a:schemeClr val="accent1">
                    <a:lumMod val="50000"/>
                  </a:schemeClr>
                </a:solidFill>
                <a:effectLst/>
                <a:ea typeface="Times New Roman" panose="02020603050405020304" pitchFamily="18" charset="0"/>
                <a:cs typeface="Times New Roman" panose="02020603050405020304" pitchFamily="18" charset="0"/>
              </a:rPr>
              <a:t> </a:t>
            </a:r>
            <a:endParaRPr lang="el-GR" sz="1200" dirty="0">
              <a:solidFill>
                <a:schemeClr val="accent1">
                  <a:lumMod val="50000"/>
                </a:schemeClr>
              </a:solidFill>
            </a:endParaRPr>
          </a:p>
        </p:txBody>
      </p:sp>
      <p:pic>
        <p:nvPicPr>
          <p:cNvPr id="30" name="Picture 29" descr="A yellow and blue logo&#10;&#10;Description automatically generated with low confidence">
            <a:extLst>
              <a:ext uri="{FF2B5EF4-FFF2-40B4-BE49-F238E27FC236}">
                <a16:creationId xmlns:a16="http://schemas.microsoft.com/office/drawing/2014/main" xmlns="" id="{0B3F0A65-1FC9-4DBE-8C1D-B6D117A3AF8B}"/>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38608" y="319206"/>
            <a:ext cx="1767029" cy="324415"/>
          </a:xfrm>
          <a:prstGeom prst="rect">
            <a:avLst/>
          </a:prstGeom>
        </p:spPr>
      </p:pic>
      <p:sp>
        <p:nvSpPr>
          <p:cNvPr id="31" name="TextBox 30">
            <a:extLst>
              <a:ext uri="{FF2B5EF4-FFF2-40B4-BE49-F238E27FC236}">
                <a16:creationId xmlns:a16="http://schemas.microsoft.com/office/drawing/2014/main" xmlns="" id="{3CB62571-CCEA-442C-B62C-87E6B92E7A3F}"/>
              </a:ext>
            </a:extLst>
          </p:cNvPr>
          <p:cNvSpPr txBox="1"/>
          <p:nvPr/>
        </p:nvSpPr>
        <p:spPr>
          <a:xfrm>
            <a:off x="10145083" y="244019"/>
            <a:ext cx="1761691" cy="276999"/>
          </a:xfrm>
          <a:prstGeom prst="rect">
            <a:avLst/>
          </a:prstGeom>
          <a:noFill/>
        </p:spPr>
        <p:txBody>
          <a:bodyPr wrap="square" rtlCol="0">
            <a:spAutoFit/>
          </a:bodyPr>
          <a:lstStyle/>
          <a:p>
            <a:pPr algn="r"/>
            <a:r>
              <a:rPr lang="en-US" sz="1200" b="1" dirty="0">
                <a:solidFill>
                  <a:schemeClr val="accent1">
                    <a:lumMod val="50000"/>
                  </a:schemeClr>
                </a:solidFill>
              </a:rPr>
              <a:t>#praktikerteam</a:t>
            </a:r>
            <a:endParaRPr lang="el-GR" sz="1200" b="1" dirty="0">
              <a:solidFill>
                <a:schemeClr val="accent1">
                  <a:lumMod val="50000"/>
                </a:schemeClr>
              </a:solidFill>
            </a:endParaRPr>
          </a:p>
        </p:txBody>
      </p:sp>
      <p:cxnSp>
        <p:nvCxnSpPr>
          <p:cNvPr id="4" name="Straight Connector 3">
            <a:extLst>
              <a:ext uri="{FF2B5EF4-FFF2-40B4-BE49-F238E27FC236}">
                <a16:creationId xmlns:a16="http://schemas.microsoft.com/office/drawing/2014/main" xmlns="" id="{8EFDA616-243D-4BB9-9748-679F25115F90}"/>
              </a:ext>
            </a:extLst>
          </p:cNvPr>
          <p:cNvCxnSpPr>
            <a:cxnSpLocks/>
          </p:cNvCxnSpPr>
          <p:nvPr/>
        </p:nvCxnSpPr>
        <p:spPr>
          <a:xfrm>
            <a:off x="2267339" y="643621"/>
            <a:ext cx="0" cy="5785694"/>
          </a:xfrm>
          <a:prstGeom prst="line">
            <a:avLst/>
          </a:prstGeom>
          <a:ln w="19050">
            <a:solidFill>
              <a:srgbClr val="003DA7"/>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xmlns="" id="{7AEFF85D-B3D6-475B-A33B-E0299C1C9B2D}"/>
              </a:ext>
            </a:extLst>
          </p:cNvPr>
          <p:cNvPicPr>
            <a:picLocks noChangeAspect="1"/>
          </p:cNvPicPr>
          <p:nvPr/>
        </p:nvPicPr>
        <p:blipFill rotWithShape="1">
          <a:blip r:embed="rId6"/>
          <a:srcRect l="65051" t="25714" r="19610" b="50283"/>
          <a:stretch/>
        </p:blipFill>
        <p:spPr>
          <a:xfrm>
            <a:off x="9474595" y="643621"/>
            <a:ext cx="2432179" cy="2140927"/>
          </a:xfrm>
          <a:prstGeom prst="rect">
            <a:avLst/>
          </a:prstGeom>
        </p:spPr>
      </p:pic>
      <p:cxnSp>
        <p:nvCxnSpPr>
          <p:cNvPr id="14" name="Straight Connector 13">
            <a:extLst>
              <a:ext uri="{FF2B5EF4-FFF2-40B4-BE49-F238E27FC236}">
                <a16:creationId xmlns:a16="http://schemas.microsoft.com/office/drawing/2014/main" xmlns="" id="{BE4DF9A6-3F34-4550-B374-5526FD96126E}"/>
              </a:ext>
            </a:extLst>
          </p:cNvPr>
          <p:cNvCxnSpPr>
            <a:cxnSpLocks/>
          </p:cNvCxnSpPr>
          <p:nvPr/>
        </p:nvCxnSpPr>
        <p:spPr>
          <a:xfrm>
            <a:off x="8923176" y="643621"/>
            <a:ext cx="0" cy="5785694"/>
          </a:xfrm>
          <a:prstGeom prst="line">
            <a:avLst/>
          </a:prstGeom>
          <a:ln w="19050">
            <a:solidFill>
              <a:srgbClr val="003DA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80224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7287d81-e324-45d7-a390-1bd7929c015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C7DB88235D174D815E8E10FA1646CF" ma:contentTypeVersion="15" ma:contentTypeDescription="Create a new document." ma:contentTypeScope="" ma:versionID="e31099e561d4fb635a3c525821a76649">
  <xsd:schema xmlns:xsd="http://www.w3.org/2001/XMLSchema" xmlns:xs="http://www.w3.org/2001/XMLSchema" xmlns:p="http://schemas.microsoft.com/office/2006/metadata/properties" xmlns:ns2="37287d81-e324-45d7-a390-1bd7929c015c" xmlns:ns3="71224f27-bf3f-43bf-a255-929a847e3d0a" targetNamespace="http://schemas.microsoft.com/office/2006/metadata/properties" ma:root="true" ma:fieldsID="3f7977fbaec757d98f098a52203403c4" ns2:_="" ns3:_="">
    <xsd:import namespace="37287d81-e324-45d7-a390-1bd7929c015c"/>
    <xsd:import namespace="71224f27-bf3f-43bf-a255-929a847e3d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287d81-e324-45d7-a390-1bd7929c01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2e35d66-4b84-451c-a400-29d14baabb3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1224f27-bf3f-43bf-a255-929a847e3d0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E7E030-5BAE-49B1-84E1-84C7CC75F262}">
  <ds:schemaRefs>
    <ds:schemaRef ds:uri="http://schemas.microsoft.com/sharepoint/v3/contenttype/forms"/>
  </ds:schemaRefs>
</ds:datastoreItem>
</file>

<file path=customXml/itemProps2.xml><?xml version="1.0" encoding="utf-8"?>
<ds:datastoreItem xmlns:ds="http://schemas.openxmlformats.org/officeDocument/2006/customXml" ds:itemID="{EBC408C4-1BE9-4B6B-9450-1E0ECCFEFDB0}">
  <ds:schemaRefs>
    <ds:schemaRef ds:uri="http://schemas.microsoft.com/office/2006/metadata/properties"/>
    <ds:schemaRef ds:uri="http://schemas.microsoft.com/office/infopath/2007/PartnerControls"/>
    <ds:schemaRef ds:uri="37287d81-e324-45d7-a390-1bd7929c015c"/>
  </ds:schemaRefs>
</ds:datastoreItem>
</file>

<file path=customXml/itemProps3.xml><?xml version="1.0" encoding="utf-8"?>
<ds:datastoreItem xmlns:ds="http://schemas.openxmlformats.org/officeDocument/2006/customXml" ds:itemID="{FE10C36B-E9D6-4065-818B-1634D5C076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287d81-e324-45d7-a390-1bd7929c015c"/>
    <ds:schemaRef ds:uri="71224f27-bf3f-43bf-a255-929a847e3d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579</TotalTime>
  <Words>143</Words>
  <Application>Microsoft Office PowerPoint</Application>
  <PresentationFormat>Προσαρμογή</PresentationFormat>
  <Paragraphs>14</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Office Theme</vt:lpstr>
      <vt:lpstr>Στην Praktiker αναζητούμε άτομα γεμάτα όρεξη &amp; πάθος για νέα ξεκινήματα!   Στην οικογένεια της Praktiker θα έχεις στη διάθεση σου κάθε εργαλείο για να εξελιχθείς και να διευρύνεις τις γνώσεις σου.  Θέλεις να κάνεις την πρακτική σου ή το επόμενο επαγγελματικό σου βήμα σε μια μεγάλη και δομημένη εταιρεία του λιανεμπορίου; Στείλε μας σήμερα το βιογραφικό σου!  Αναζητούμε τους  κατάλληλους υποψηφίους που θα καλύψουν θέσεις Πρακτικής Άσκησης στο Λογιστήριο στα Κεντρικά Γραφεία μας στον Ταύρο.  Ο ασκούμενος θα είναι μέλος της ομάδας που καθημερινά ασχολείται ενεργά με τη διαχείριση λογιστικών και φορολογικών ζητημάτων.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Αναζητούμε για την Οικονομική Διεύθυνση της εταιρείας μας, να καλύψουμε τη θέση:                                                                      Facilities Assistant  Σύμφωνα με την πολιτική μας για τις Μεταθέσεις Προσωπικού, όποιος και όποια συνάδελφος το επιθυμεί, μπορεί να δηλώσει ενδιαφέρον για τη θέση εφόσον πληροί τις προϋποθέσεις που αναφέρονται στο προφίλ υποψηφίου, έως και την Δευτέρα 23 Μαρτίου 2022, στη Διεύθυνση  Ανθρώπινου Δυναμικού.  Περιγραφή Θέσης:  Ο κάτοχος της θέσης θα αποτελεί μέλος της ομάδας  του Τεχνικού Τμήματος και θα έχει έδρα απασχόλησης τα κεντρικά γραφεία της εταιρείας στον Ταύρο.</dc:title>
  <dc:creator>Thomaidi, Dimitra</dc:creator>
  <cp:lastModifiedBy>Secretary</cp:lastModifiedBy>
  <cp:revision>11</cp:revision>
  <dcterms:created xsi:type="dcterms:W3CDTF">2022-05-05T09:28:01Z</dcterms:created>
  <dcterms:modified xsi:type="dcterms:W3CDTF">2023-06-15T12:06:11Z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0x01010081C7DB88235D174D815E8E10FA1646CF</vt:lpwstr>
  </property>
  <property fmtid="{D5CDD505-2E9C-101B-9397-08002B2CF9AE}" pid="3" name="MediaServiceImageTags">
    <vt:lpwstr/>
  </property>
</Properties>
</file>