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3DA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88" d="100"/>
          <a:sy n="88" d="100"/>
        </p:scale>
        <p:origin x="-470"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B4D2E-0810-422D-B200-C7576E4DB1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xmlns="" id="{7CECA7DC-B413-4965-95E7-B2E7FCFA4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xmlns="" id="{81A6E550-2281-4DCD-84E7-EA273613D5C8}"/>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5" name="Footer Placeholder 4">
            <a:extLst>
              <a:ext uri="{FF2B5EF4-FFF2-40B4-BE49-F238E27FC236}">
                <a16:creationId xmlns:a16="http://schemas.microsoft.com/office/drawing/2014/main" xmlns="" id="{AB6D5E1A-126D-4D82-954F-967CCF1296E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FD9BF08C-E3B5-4AE6-8CDB-BC09924A5DC1}"/>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87282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ABD3F9-F803-48D6-B36A-6874F445DBB1}"/>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B5634F96-C4DA-48FD-957A-AB8B0F00D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EA92AE21-DD07-488C-BDAC-D148124C8D43}"/>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5" name="Footer Placeholder 4">
            <a:extLst>
              <a:ext uri="{FF2B5EF4-FFF2-40B4-BE49-F238E27FC236}">
                <a16:creationId xmlns:a16="http://schemas.microsoft.com/office/drawing/2014/main" xmlns="" id="{36E8BC35-7EAF-4319-A126-619EBCC954C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831E8062-7EDD-4F14-AA5E-33FD5F00797B}"/>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05601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96C7A02-AAC7-49E5-80EA-32D16FF31F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661F1385-F2BF-4C5F-8EDC-F5B83157D3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580430CE-247C-4211-9E6E-9CB4E5714A03}"/>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5" name="Footer Placeholder 4">
            <a:extLst>
              <a:ext uri="{FF2B5EF4-FFF2-40B4-BE49-F238E27FC236}">
                <a16:creationId xmlns:a16="http://schemas.microsoft.com/office/drawing/2014/main" xmlns="" id="{F893A5E9-073D-4909-903A-7E3632FE0B6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85555D30-97D1-44D3-AC2A-AD1633287FDB}"/>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30206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9BDB4-98F3-4EC2-9080-4FC76110692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769CFAD1-0006-462F-844C-D53D5D0197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1212F3A7-17E7-468B-9634-EE30184598DB}"/>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5" name="Footer Placeholder 4">
            <a:extLst>
              <a:ext uri="{FF2B5EF4-FFF2-40B4-BE49-F238E27FC236}">
                <a16:creationId xmlns:a16="http://schemas.microsoft.com/office/drawing/2014/main" xmlns="" id="{A53D0D62-5C7E-4010-882A-A41C76015D9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4520F93A-0C38-403D-A18C-1E4E79A573AF}"/>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68266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398A7-081C-477F-9E6E-BB9D4CE2E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xmlns="" id="{EA9E79CC-44E5-4056-BF37-34EEB23FB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AB5E31C-A7EB-4259-9A8D-5A15DF5130DD}"/>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5" name="Footer Placeholder 4">
            <a:extLst>
              <a:ext uri="{FF2B5EF4-FFF2-40B4-BE49-F238E27FC236}">
                <a16:creationId xmlns:a16="http://schemas.microsoft.com/office/drawing/2014/main" xmlns="" id="{A82E798E-19FA-403A-9479-8298B2F2129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13A8B09F-11A1-4D17-9E90-E9128C10C936}"/>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12855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2E14D-B220-45CF-BD8E-B81C5C1F0CF8}"/>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FA126DF9-6788-453C-A539-FD24F46DC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xmlns="" id="{B316B830-1030-4B8D-871F-EDB15727B5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xmlns="" id="{11E1503C-DAE2-42B6-AEED-7AB6153E2334}"/>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6" name="Footer Placeholder 5">
            <a:extLst>
              <a:ext uri="{FF2B5EF4-FFF2-40B4-BE49-F238E27FC236}">
                <a16:creationId xmlns:a16="http://schemas.microsoft.com/office/drawing/2014/main" xmlns="" id="{577E6A25-3E7D-4401-876F-E8B08789A67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9021B66F-8663-4B23-BBEA-940568F2ADB6}"/>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99629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95629B-4EBB-4169-B705-C96F7F7E2A0F}"/>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FE8207B9-A15B-49D9-A5B9-02C5C4616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E454E67-353B-49D2-A4EA-2F4558E525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xmlns="" id="{7693CA08-C943-42FE-AC29-A46E405C6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D63E47D-BCAC-4D6C-ACAE-A0385A7587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xmlns="" id="{F015194F-39AC-4B48-8E9F-95DAA2C5C378}"/>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8" name="Footer Placeholder 7">
            <a:extLst>
              <a:ext uri="{FF2B5EF4-FFF2-40B4-BE49-F238E27FC236}">
                <a16:creationId xmlns:a16="http://schemas.microsoft.com/office/drawing/2014/main" xmlns="" id="{433A770E-221D-4F40-92BB-DD1E67622F92}"/>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xmlns="" id="{76660CCC-6DF4-4F1B-954A-A834EC2CAB3F}"/>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19430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A36965-9914-42D6-884C-CA7DC66DE9A4}"/>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xmlns="" id="{A4341058-91C0-402D-9C01-20121E3E3E4C}"/>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4" name="Footer Placeholder 3">
            <a:extLst>
              <a:ext uri="{FF2B5EF4-FFF2-40B4-BE49-F238E27FC236}">
                <a16:creationId xmlns:a16="http://schemas.microsoft.com/office/drawing/2014/main" xmlns="" id="{08452ED0-9568-4B30-AD0B-8BDE77A3D39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xmlns="" id="{35C4D5E4-F96A-4420-9DE7-EE9893527915}"/>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71299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432FA24-9218-4553-BADF-CC8DA8BE3346}"/>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3" name="Footer Placeholder 2">
            <a:extLst>
              <a:ext uri="{FF2B5EF4-FFF2-40B4-BE49-F238E27FC236}">
                <a16:creationId xmlns:a16="http://schemas.microsoft.com/office/drawing/2014/main" xmlns="" id="{939A8B4C-4CBF-4859-B4E2-596FC3B0739D}"/>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xmlns="" id="{5F2FC7D0-2764-44B5-9764-BA57AA486379}"/>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86606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56C8E-4006-40C0-8EFA-A87BD6EEF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01DC7971-61F8-4AF0-BD42-C71EC55E11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xmlns="" id="{FB16AE9C-4AE5-452E-8666-D574C2A87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E24277F-61A0-40E4-92DE-92318522F5EE}"/>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6" name="Footer Placeholder 5">
            <a:extLst>
              <a:ext uri="{FF2B5EF4-FFF2-40B4-BE49-F238E27FC236}">
                <a16:creationId xmlns:a16="http://schemas.microsoft.com/office/drawing/2014/main" xmlns="" id="{E71E4EE1-883F-4381-94AD-89D738824DF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FDF41A12-2103-4E7F-A741-D6DA5674CC79}"/>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20974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FB70BF-B5A4-4ECD-BC5F-8C8BB9C5F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xmlns="" id="{07C316E9-D4BA-499C-915B-86EF51EF3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xmlns="" id="{6D56D4EA-1AD2-4381-ABE2-D58BC2353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C877D9-0D17-4E3B-AF9C-9A414BB1C3CA}"/>
              </a:ext>
            </a:extLst>
          </p:cNvPr>
          <p:cNvSpPr>
            <a:spLocks noGrp="1"/>
          </p:cNvSpPr>
          <p:nvPr>
            <p:ph type="dt" sz="half" idx="10"/>
          </p:nvPr>
        </p:nvSpPr>
        <p:spPr/>
        <p:txBody>
          <a:bodyPr/>
          <a:lstStyle/>
          <a:p>
            <a:fld id="{73A14580-53E2-496B-9541-64C8CB457BFB}" type="datetimeFigureOut">
              <a:rPr lang="el-GR" smtClean="0"/>
              <a:pPr/>
              <a:t>28/9/2023</a:t>
            </a:fld>
            <a:endParaRPr lang="el-GR"/>
          </a:p>
        </p:txBody>
      </p:sp>
      <p:sp>
        <p:nvSpPr>
          <p:cNvPr id="6" name="Footer Placeholder 5">
            <a:extLst>
              <a:ext uri="{FF2B5EF4-FFF2-40B4-BE49-F238E27FC236}">
                <a16:creationId xmlns:a16="http://schemas.microsoft.com/office/drawing/2014/main" xmlns="" id="{53BDD946-CF3E-4A9C-9A37-57DEB721ECD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0200117A-A9AC-4F05-BD4B-468775F94544}"/>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5736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81A7E4D-4057-4BA8-B8D1-E164C87BF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CA7A8338-684D-41EB-97E7-F65ECDBF9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1CCABB65-2740-4EDE-B533-1B88F070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14580-53E2-496B-9541-64C8CB457BFB}" type="datetimeFigureOut">
              <a:rPr lang="el-GR" smtClean="0"/>
              <a:pPr/>
              <a:t>28/9/2023</a:t>
            </a:fld>
            <a:endParaRPr lang="el-GR"/>
          </a:p>
        </p:txBody>
      </p:sp>
      <p:sp>
        <p:nvSpPr>
          <p:cNvPr id="5" name="Footer Placeholder 4">
            <a:extLst>
              <a:ext uri="{FF2B5EF4-FFF2-40B4-BE49-F238E27FC236}">
                <a16:creationId xmlns:a16="http://schemas.microsoft.com/office/drawing/2014/main" xmlns="" id="{C18C743C-6217-4C9D-9E65-155599DD5F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xmlns="" id="{194D1CD7-FD3A-4AC0-AE89-8570535D9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563474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hrgreece@praktiker.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865A6-E172-43C4-B272-5C4D534415B2}"/>
              </a:ext>
            </a:extLst>
          </p:cNvPr>
          <p:cNvSpPr>
            <a:spLocks noGrp="1"/>
          </p:cNvSpPr>
          <p:nvPr>
            <p:ph type="ctrTitle"/>
          </p:nvPr>
        </p:nvSpPr>
        <p:spPr>
          <a:xfrm>
            <a:off x="2443415" y="1743075"/>
            <a:ext cx="6405111" cy="2642312"/>
          </a:xfrm>
        </p:spPr>
        <p:txBody>
          <a:bodyPr>
            <a:noAutofit/>
          </a:bodyPr>
          <a:lstStyle/>
          <a:p>
            <a:pPr lvl="0" algn="l"/>
            <a:r>
              <a:rPr lang="el-GR" sz="1400" b="1" dirty="0">
                <a:solidFill>
                  <a:schemeClr val="accent1">
                    <a:lumMod val="50000"/>
                  </a:schemeClr>
                </a:solidFill>
                <a:latin typeface="+mn-lt"/>
                <a:ea typeface="Lato" panose="020F0502020204030203" pitchFamily="34" charset="0"/>
                <a:cs typeface="Lato" panose="020F0502020204030203" pitchFamily="34" charset="0"/>
              </a:rPr>
              <a:t>Στην </a:t>
            </a:r>
            <a:r>
              <a:rPr lang="en-US" sz="1400" b="1" dirty="0" err="1">
                <a:solidFill>
                  <a:schemeClr val="accent1">
                    <a:lumMod val="50000"/>
                  </a:schemeClr>
                </a:solidFill>
                <a:latin typeface="+mn-lt"/>
                <a:ea typeface="Lato" panose="020F0502020204030203" pitchFamily="34" charset="0"/>
                <a:cs typeface="Lato" panose="020F0502020204030203" pitchFamily="34" charset="0"/>
              </a:rPr>
              <a:t>Praktiker</a:t>
            </a:r>
            <a:r>
              <a:rPr lang="en-US"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αναζητούμε άτομα γεμάτα </a:t>
            </a:r>
            <a:r>
              <a:rPr lang="el-GR" sz="1600" b="1" dirty="0">
                <a:solidFill>
                  <a:schemeClr val="accent1">
                    <a:lumMod val="50000"/>
                  </a:schemeClr>
                </a:solidFill>
                <a:latin typeface="+mn-lt"/>
                <a:ea typeface="Lato" panose="020F0502020204030203" pitchFamily="34" charset="0"/>
                <a:cs typeface="Lato" panose="020F0502020204030203" pitchFamily="34" charset="0"/>
              </a:rPr>
              <a:t>όρεξη</a:t>
            </a:r>
            <a:r>
              <a:rPr lang="el-GR" sz="1400" b="1" dirty="0">
                <a:solidFill>
                  <a:schemeClr val="accent1">
                    <a:lumMod val="50000"/>
                  </a:schemeClr>
                </a:solidFill>
                <a:latin typeface="+mn-lt"/>
                <a:ea typeface="Lato" panose="020F0502020204030203" pitchFamily="34" charset="0"/>
                <a:cs typeface="Lato" panose="020F0502020204030203" pitchFamily="34" charset="0"/>
              </a:rPr>
              <a:t> &amp; </a:t>
            </a:r>
            <a:r>
              <a:rPr lang="el-GR" sz="1600" b="1" dirty="0">
                <a:solidFill>
                  <a:schemeClr val="accent1">
                    <a:lumMod val="50000"/>
                  </a:schemeClr>
                </a:solidFill>
                <a:latin typeface="+mn-lt"/>
                <a:ea typeface="Lato" panose="020F0502020204030203" pitchFamily="34" charset="0"/>
                <a:cs typeface="Lato" panose="020F0502020204030203" pitchFamily="34" charset="0"/>
              </a:rPr>
              <a:t>πάθος</a:t>
            </a:r>
            <a:r>
              <a:rPr lang="el-GR" sz="1400" b="1" dirty="0">
                <a:solidFill>
                  <a:schemeClr val="accent1">
                    <a:lumMod val="50000"/>
                  </a:schemeClr>
                </a:solidFill>
                <a:latin typeface="+mn-lt"/>
                <a:ea typeface="Lato" panose="020F0502020204030203" pitchFamily="34" charset="0"/>
                <a:cs typeface="Lato" panose="020F0502020204030203" pitchFamily="34" charset="0"/>
              </a:rPr>
              <a:t> για νέα ξεκινήματα!</a:t>
            </a:r>
            <a:r>
              <a:rPr lang="el-GR" sz="1600" b="1" dirty="0">
                <a:solidFill>
                  <a:schemeClr val="accent1">
                    <a:lumMod val="50000"/>
                  </a:schemeClr>
                </a:solidFill>
                <a:latin typeface="+mn-lt"/>
                <a:ea typeface="Lato" panose="020F0502020204030203" pitchFamily="34" charset="0"/>
                <a:cs typeface="Lato" panose="020F0502020204030203" pitchFamily="34" charset="0"/>
              </a:rPr>
              <a:t/>
            </a:r>
            <a:br>
              <a:rPr lang="el-GR" sz="1600" b="1"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Στην οικογένεια της </a:t>
            </a:r>
            <a:r>
              <a:rPr lang="en-US" sz="1400" dirty="0" err="1">
                <a:solidFill>
                  <a:schemeClr val="accent1">
                    <a:lumMod val="50000"/>
                  </a:schemeClr>
                </a:solidFill>
                <a:latin typeface="+mn-lt"/>
                <a:ea typeface="Lato" panose="020F0502020204030203" pitchFamily="34" charset="0"/>
                <a:cs typeface="Lato" panose="020F0502020204030203" pitchFamily="34" charset="0"/>
              </a:rPr>
              <a:t>Praktiker</a:t>
            </a:r>
            <a:r>
              <a:rPr lang="el-GR" sz="1400" dirty="0">
                <a:solidFill>
                  <a:schemeClr val="accent1">
                    <a:lumMod val="50000"/>
                  </a:schemeClr>
                </a:solidFill>
                <a:latin typeface="+mn-lt"/>
                <a:ea typeface="Lato" panose="020F0502020204030203" pitchFamily="34" charset="0"/>
                <a:cs typeface="Lato" panose="020F0502020204030203" pitchFamily="34" charset="0"/>
              </a:rPr>
              <a:t> θα αποκτήσεις φοβερές γνώσεις για το </a:t>
            </a:r>
            <a:r>
              <a:rPr lang="en-US" sz="1400" dirty="0">
                <a:solidFill>
                  <a:schemeClr val="accent1">
                    <a:lumMod val="50000"/>
                  </a:schemeClr>
                </a:solidFill>
                <a:latin typeface="+mn-lt"/>
                <a:ea typeface="Lato" panose="020F0502020204030203" pitchFamily="34" charset="0"/>
                <a:cs typeface="Lato" panose="020F0502020204030203" pitchFamily="34" charset="0"/>
              </a:rPr>
              <a:t>DIY &amp; Home Improvement</a:t>
            </a:r>
            <a:r>
              <a:rPr lang="el-GR" sz="1400" dirty="0">
                <a:solidFill>
                  <a:schemeClr val="accent1">
                    <a:lumMod val="50000"/>
                  </a:schemeClr>
                </a:solidFill>
                <a:latin typeface="+mn-lt"/>
                <a:ea typeface="Lato" panose="020F0502020204030203" pitchFamily="34" charset="0"/>
                <a:cs typeface="Lato" panose="020F0502020204030203" pitchFamily="34" charset="0"/>
              </a:rPr>
              <a:t> και θα έχεις στη διάθεση σου κάθε εργαλείο για να εξελιχθείς και να διευρύνεις τις γνώσεις σου.</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b="1" dirty="0">
                <a:solidFill>
                  <a:schemeClr val="accent1">
                    <a:lumMod val="50000"/>
                  </a:schemeClr>
                </a:solidFill>
                <a:latin typeface="+mn-lt"/>
                <a:ea typeface="Lato" panose="020F0502020204030203" pitchFamily="34" charset="0"/>
                <a:cs typeface="Lato" panose="020F0502020204030203" pitchFamily="34" charset="0"/>
              </a:rPr>
              <a:t>Είσαι τελειόφοιτος των παρακάτω ή συναφών ειδικοτήτων; Αναζητάς θέση πρακτικής άσκησης; Θα χαρούμε να λάβουμε το βιογραφικό σου! </a:t>
            </a:r>
            <a:br>
              <a:rPr lang="el-GR" sz="1400" b="1" dirty="0">
                <a:solidFill>
                  <a:schemeClr val="accent1">
                    <a:lumMod val="50000"/>
                  </a:schemeClr>
                </a:solidFill>
                <a:latin typeface="+mn-lt"/>
                <a:ea typeface="Lato" panose="020F0502020204030203" pitchFamily="34" charset="0"/>
                <a:cs typeface="Lato" panose="020F0502020204030203" pitchFamily="34" charset="0"/>
              </a:rPr>
            </a:br>
            <a:r>
              <a:rPr lang="el-GR" sz="1400" b="1" dirty="0">
                <a:solidFill>
                  <a:schemeClr val="accent1">
                    <a:lumMod val="50000"/>
                  </a:schemeClr>
                </a:solidFill>
                <a:latin typeface="+mn-lt"/>
                <a:ea typeface="Lato" panose="020F0502020204030203" pitchFamily="34" charset="0"/>
                <a:cs typeface="Lato" panose="020F0502020204030203" pitchFamily="34" charset="0"/>
              </a:rPr>
              <a:t/>
            </a:r>
            <a:br>
              <a:rPr lang="el-GR" sz="1400" b="1"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Πληροφορικής, Τεχνικός Λογισμικού</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Οικονομία &amp; Διοίκησης, Στέλεχος Διοίκησης Επιχειρήσεων, </a:t>
            </a:r>
            <a:r>
              <a:rPr lang="en-US" sz="1400" dirty="0">
                <a:solidFill>
                  <a:schemeClr val="accent1">
                    <a:lumMod val="50000"/>
                  </a:schemeClr>
                </a:solidFill>
                <a:latin typeface="+mn-lt"/>
                <a:ea typeface="Lato" panose="020F0502020204030203" pitchFamily="34" charset="0"/>
                <a:cs typeface="Lato" panose="020F0502020204030203" pitchFamily="34" charset="0"/>
              </a:rPr>
              <a:t>Marketing</a:t>
            </a: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Γραμματεία Διοίκησης, Λογιστική</a:t>
            </a:r>
            <a:r>
              <a:rPr lang="en-US"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endParaRPr lang="el-GR" sz="1400" dirty="0">
              <a:solidFill>
                <a:schemeClr val="accent1">
                  <a:lumMod val="50000"/>
                </a:schemeClr>
              </a:solidFill>
              <a:latin typeface="+mn-lt"/>
              <a:ea typeface="Lato" panose="020F0502020204030203" pitchFamily="34" charset="0"/>
              <a:cs typeface="Lato" panose="020F0502020204030203" pitchFamily="34" charset="0"/>
            </a:endParaRPr>
          </a:p>
        </p:txBody>
      </p:sp>
      <p:pic>
        <p:nvPicPr>
          <p:cNvPr id="15" name="Picture 14" descr="A picture containing text, clipart&#10;&#10;Description automatically generated">
            <a:extLst>
              <a:ext uri="{FF2B5EF4-FFF2-40B4-BE49-F238E27FC236}">
                <a16:creationId xmlns:a16="http://schemas.microsoft.com/office/drawing/2014/main" xmlns="" id="{7790F8ED-F4E1-422E-8FA6-4DBD6A77F3C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1706" b="14874"/>
          <a:stretch/>
        </p:blipFill>
        <p:spPr>
          <a:xfrm>
            <a:off x="9683064" y="6128158"/>
            <a:ext cx="2500133" cy="729842"/>
          </a:xfrm>
          <a:prstGeom prst="rect">
            <a:avLst/>
          </a:prstGeom>
        </p:spPr>
      </p:pic>
      <p:pic>
        <p:nvPicPr>
          <p:cNvPr id="17" name="Picture 16" descr="A picture containing text, clipart&#10;&#10;Description automatically generated">
            <a:extLst>
              <a:ext uri="{FF2B5EF4-FFF2-40B4-BE49-F238E27FC236}">
                <a16:creationId xmlns:a16="http://schemas.microsoft.com/office/drawing/2014/main" xmlns="" id="{185B86E9-944A-4890-8737-ECF315C2B1A9}"/>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389" y="5941588"/>
            <a:ext cx="1305107" cy="914528"/>
          </a:xfrm>
          <a:prstGeom prst="rect">
            <a:avLst/>
          </a:prstGeom>
        </p:spPr>
      </p:pic>
      <p:sp>
        <p:nvSpPr>
          <p:cNvPr id="23" name="Title 1">
            <a:extLst>
              <a:ext uri="{FF2B5EF4-FFF2-40B4-BE49-F238E27FC236}">
                <a16:creationId xmlns:a16="http://schemas.microsoft.com/office/drawing/2014/main" xmlns="" id="{1DF6BB6A-35D7-4309-B534-6FB164390A44}"/>
              </a:ext>
            </a:extLst>
          </p:cNvPr>
          <p:cNvSpPr txBox="1">
            <a:spLocks/>
          </p:cNvSpPr>
          <p:nvPr/>
        </p:nvSpPr>
        <p:spPr>
          <a:xfrm>
            <a:off x="2443415" y="4300888"/>
            <a:ext cx="6229038" cy="20772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1400" b="1" dirty="0">
                <a:solidFill>
                  <a:schemeClr val="accent1">
                    <a:lumMod val="50000"/>
                  </a:schemeClr>
                </a:solidFill>
                <a:latin typeface="+mn-lt"/>
                <a:ea typeface="Lato" panose="020F0502020204030203" pitchFamily="34" charset="0"/>
                <a:cs typeface="Lato" panose="020F0502020204030203" pitchFamily="34" charset="0"/>
              </a:rPr>
              <a:t>Προφίλ υποψηφίου: </a:t>
            </a:r>
            <a:endParaRPr lang="en-US" sz="1400" b="1" dirty="0">
              <a:solidFill>
                <a:schemeClr val="accent1">
                  <a:lumMod val="50000"/>
                </a:schemeClr>
              </a:solidFill>
              <a:latin typeface="+mn-lt"/>
              <a:ea typeface="Lato" panose="020F0502020204030203" pitchFamily="34" charset="0"/>
              <a:cs typeface="Lato" panose="020F0502020204030203" pitchFamily="34" charset="0"/>
            </a:endParaRPr>
          </a:p>
          <a:p>
            <a:pPr algn="l"/>
            <a:endParaRPr lang="el-GR" sz="1400" dirty="0">
              <a:solidFill>
                <a:schemeClr val="accent1">
                  <a:lumMod val="50000"/>
                </a:schemeClr>
              </a:solidFill>
              <a:latin typeface="+mn-lt"/>
              <a:ea typeface="Lato" panose="020F0502020204030203" pitchFamily="34" charset="0"/>
              <a:cs typeface="Lato" panose="020F0502020204030203" pitchFamily="34" charset="0"/>
            </a:endParaRP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Τελειόφοιτος κάποιας από τις παραπάνω ειδικότητες</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Καλή γνώση Αγγλικής γλώσσας &amp; Η/Υ</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Ανεπτυγμένη επικοινωνιακή ικανότητα και ομαδικότητα</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Επαγγελματική συμπεριφορά και ομαδικό πνεύμα</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err="1">
                <a:solidFill>
                  <a:schemeClr val="accent1">
                    <a:lumMod val="50000"/>
                  </a:schemeClr>
                </a:solidFill>
                <a:latin typeface="+mn-lt"/>
                <a:ea typeface="Lato" panose="020F0502020204030203" pitchFamily="34" charset="0"/>
                <a:cs typeface="Lato" panose="020F0502020204030203" pitchFamily="34" charset="0"/>
              </a:rPr>
              <a:t>Αυτοπαρακίνηση</a:t>
            </a:r>
            <a:r>
              <a:rPr lang="el-GR" sz="1400" dirty="0">
                <a:solidFill>
                  <a:schemeClr val="accent1">
                    <a:lumMod val="50000"/>
                  </a:schemeClr>
                </a:solidFill>
                <a:latin typeface="+mn-lt"/>
                <a:ea typeface="Lato" panose="020F0502020204030203" pitchFamily="34" charset="0"/>
                <a:cs typeface="Lato" panose="020F0502020204030203" pitchFamily="34" charset="0"/>
              </a:rPr>
              <a:t> και υπευθυνότητα </a:t>
            </a:r>
          </a:p>
          <a:p>
            <a:pPr marL="285750" indent="-285750" algn="l">
              <a:buFontTx/>
              <a:buChar char="-"/>
            </a:pPr>
            <a:endParaRPr lang="el-GR" sz="1400" dirty="0">
              <a:solidFill>
                <a:schemeClr val="accent1">
                  <a:lumMod val="50000"/>
                </a:schemeClr>
              </a:solidFill>
              <a:latin typeface="+mn-lt"/>
              <a:ea typeface="Lato" panose="020F0502020204030203" pitchFamily="34" charset="0"/>
              <a:cs typeface="Lato" panose="020F0502020204030203" pitchFamily="34" charset="0"/>
            </a:endParaRPr>
          </a:p>
          <a:p>
            <a:pPr algn="l"/>
            <a:r>
              <a:rPr lang="el-GR" sz="1400" b="1" i="1" dirty="0">
                <a:solidFill>
                  <a:schemeClr val="accent1">
                    <a:lumMod val="50000"/>
                  </a:schemeClr>
                </a:solidFill>
                <a:latin typeface="+mn-lt"/>
                <a:ea typeface="Lato" panose="020F0502020204030203" pitchFamily="34" charset="0"/>
                <a:cs typeface="Lato" panose="020F0502020204030203" pitchFamily="34" charset="0"/>
              </a:rPr>
              <a:t>Σημαντική προοπτική συνέχισης της συνεργασίας μετά το πέρας της πρακτικής άσκησης.</a:t>
            </a:r>
          </a:p>
        </p:txBody>
      </p:sp>
      <p:sp>
        <p:nvSpPr>
          <p:cNvPr id="21" name="TextBox 20">
            <a:extLst>
              <a:ext uri="{FF2B5EF4-FFF2-40B4-BE49-F238E27FC236}">
                <a16:creationId xmlns:a16="http://schemas.microsoft.com/office/drawing/2014/main" xmlns="" id="{2466A2AF-A81C-45AD-A7A0-B54225E0B372}"/>
              </a:ext>
            </a:extLst>
          </p:cNvPr>
          <p:cNvSpPr txBox="1"/>
          <p:nvPr/>
        </p:nvSpPr>
        <p:spPr>
          <a:xfrm>
            <a:off x="338608" y="889843"/>
            <a:ext cx="1523748" cy="5078313"/>
          </a:xfrm>
          <a:prstGeom prst="rect">
            <a:avLst/>
          </a:prstGeom>
          <a:noFill/>
        </p:spPr>
        <p:txBody>
          <a:bodyPr wrap="square" rtlCol="0">
            <a:spAutoFit/>
          </a:bodyPr>
          <a:lstStyle/>
          <a:p>
            <a:r>
              <a:rPr lang="el-GR" sz="1200" dirty="0">
                <a:solidFill>
                  <a:schemeClr val="accent1">
                    <a:lumMod val="50000"/>
                  </a:schemeClr>
                </a:solidFill>
              </a:rPr>
              <a:t>Είμαστε το </a:t>
            </a:r>
            <a:r>
              <a:rPr lang="el-GR" sz="1200" dirty="0" err="1">
                <a:solidFill>
                  <a:schemeClr val="accent1">
                    <a:lumMod val="50000"/>
                  </a:schemeClr>
                </a:solidFill>
              </a:rPr>
              <a:t>Νo</a:t>
            </a:r>
            <a:r>
              <a:rPr lang="el-GR" sz="1200" dirty="0">
                <a:solidFill>
                  <a:schemeClr val="accent1">
                    <a:lumMod val="50000"/>
                  </a:schemeClr>
                </a:solidFill>
              </a:rPr>
              <a:t>. 1 Ελληνικό Δίκτυο καταστημάτων DIY &amp; Home </a:t>
            </a:r>
            <a:r>
              <a:rPr lang="el-GR" sz="1200" dirty="0" err="1">
                <a:solidFill>
                  <a:schemeClr val="accent1">
                    <a:lumMod val="50000"/>
                  </a:schemeClr>
                </a:solidFill>
              </a:rPr>
              <a:t>Improvement</a:t>
            </a:r>
            <a:r>
              <a:rPr lang="el-GR" sz="1200" dirty="0">
                <a:solidFill>
                  <a:schemeClr val="accent1">
                    <a:lumMod val="50000"/>
                  </a:schemeClr>
                </a:solidFill>
              </a:rPr>
              <a:t>, που εκπαιδεύει τους καταναλωτές στη φιλοσοφία «</a:t>
            </a:r>
            <a:r>
              <a:rPr lang="el-GR" sz="1200" dirty="0" err="1">
                <a:solidFill>
                  <a:schemeClr val="accent1">
                    <a:lumMod val="50000"/>
                  </a:schemeClr>
                </a:solidFill>
              </a:rPr>
              <a:t>Φτιάξ</a:t>
            </a:r>
            <a:r>
              <a:rPr lang="el-GR" sz="1200" dirty="0">
                <a:solidFill>
                  <a:schemeClr val="accent1">
                    <a:lumMod val="50000"/>
                  </a:schemeClr>
                </a:solidFill>
              </a:rPr>
              <a:t>’ το μόνος σου» (</a:t>
            </a:r>
            <a:r>
              <a:rPr lang="el-GR" sz="1200" dirty="0" err="1">
                <a:solidFill>
                  <a:schemeClr val="accent1">
                    <a:lumMod val="50000"/>
                  </a:schemeClr>
                </a:solidFill>
              </a:rPr>
              <a:t>Do-it-Yourself</a:t>
            </a:r>
            <a:r>
              <a:rPr lang="el-GR" sz="1200" dirty="0">
                <a:solidFill>
                  <a:schemeClr val="accent1">
                    <a:lumMod val="50000"/>
                  </a:schemeClr>
                </a:solidFill>
              </a:rPr>
              <a:t>) από το 1991. Με την ομάδα των 1.600 εργαζομένων μας, το ταχέως αναπτυσσόμενο </a:t>
            </a:r>
          </a:p>
          <a:p>
            <a:r>
              <a:rPr lang="el-GR" sz="1200" dirty="0">
                <a:solidFill>
                  <a:schemeClr val="accent1">
                    <a:lumMod val="50000"/>
                  </a:schemeClr>
                </a:solidFill>
              </a:rPr>
              <a:t>e-</a:t>
            </a:r>
            <a:r>
              <a:rPr lang="el-GR" sz="1200" dirty="0" err="1">
                <a:solidFill>
                  <a:schemeClr val="accent1">
                    <a:lumMod val="50000"/>
                  </a:schemeClr>
                </a:solidFill>
              </a:rPr>
              <a:t>shop</a:t>
            </a:r>
            <a:r>
              <a:rPr lang="el-GR" sz="1200" dirty="0">
                <a:solidFill>
                  <a:schemeClr val="accent1">
                    <a:lumMod val="50000"/>
                  </a:schemeClr>
                </a:solidFill>
              </a:rPr>
              <a:t>, το εξειδικευμένο τμήμα Β2Β και το πανελλαδικό δίκτυο 16 καταστημάτων μας, εργαζόμαστε καθημερινά για να προσφέρουμε ολοκληρωμένες υπηρεσίες και λύσεις σε περισσότερους από 6.000.000 πελάτες μας ετησίως.</a:t>
            </a:r>
          </a:p>
        </p:txBody>
      </p:sp>
      <p:sp>
        <p:nvSpPr>
          <p:cNvPr id="27" name="TextBox 26">
            <a:extLst>
              <a:ext uri="{FF2B5EF4-FFF2-40B4-BE49-F238E27FC236}">
                <a16:creationId xmlns:a16="http://schemas.microsoft.com/office/drawing/2014/main" xmlns="" id="{A82C1A4D-C4B0-479B-A929-45EB81A447D2}"/>
              </a:ext>
            </a:extLst>
          </p:cNvPr>
          <p:cNvSpPr txBox="1"/>
          <p:nvPr/>
        </p:nvSpPr>
        <p:spPr>
          <a:xfrm>
            <a:off x="9334016" y="3119346"/>
            <a:ext cx="2432178" cy="954107"/>
          </a:xfrm>
          <a:prstGeom prst="rect">
            <a:avLst/>
          </a:prstGeom>
          <a:noFill/>
          <a:ln w="19050">
            <a:solidFill>
              <a:srgbClr val="003DA7"/>
            </a:solidFill>
          </a:ln>
        </p:spPr>
        <p:txBody>
          <a:bodyPr wrap="square" rtlCol="0">
            <a:spAutoFit/>
          </a:bodyPr>
          <a:lstStyle/>
          <a:p>
            <a:r>
              <a:rPr lang="el-GR" sz="1400" dirty="0">
                <a:solidFill>
                  <a:schemeClr val="accent1">
                    <a:lumMod val="50000"/>
                  </a:schemeClr>
                </a:solidFill>
                <a:effectLst/>
                <a:ea typeface="Times New Roman" panose="02020603050405020304" pitchFamily="18" charset="0"/>
                <a:cs typeface="Times New Roman" panose="02020603050405020304" pitchFamily="18" charset="0"/>
              </a:rPr>
              <a:t>Για εκδήλωση ενδιαφέροντος είναι απαραίτητη η αποστολή Βιογραφικού Σημειώματος </a:t>
            </a:r>
            <a:r>
              <a:rPr lang="el-GR" sz="1400" dirty="0">
                <a:solidFill>
                  <a:schemeClr val="accent1">
                    <a:lumMod val="50000"/>
                  </a:schemeClr>
                </a:solidFill>
                <a:ea typeface="Times New Roman" panose="02020603050405020304" pitchFamily="18" charset="0"/>
                <a:cs typeface="Times New Roman" panose="02020603050405020304" pitchFamily="18" charset="0"/>
              </a:rPr>
              <a:t>στο </a:t>
            </a:r>
            <a:r>
              <a:rPr lang="el-GR" sz="1400" dirty="0">
                <a:solidFill>
                  <a:schemeClr val="accent1">
                    <a:lumMod val="50000"/>
                  </a:schemeClr>
                </a:solidFill>
                <a:effectLst/>
                <a:ea typeface="Times New Roman" panose="02020603050405020304" pitchFamily="18" charset="0"/>
                <a:cs typeface="Times New Roman" panose="02020603050405020304" pitchFamily="18" charset="0"/>
              </a:rPr>
              <a:t>email </a:t>
            </a:r>
            <a:r>
              <a:rPr lang="en-US" sz="1400" b="1" dirty="0" err="1">
                <a:solidFill>
                  <a:schemeClr val="accent1">
                    <a:lumMod val="50000"/>
                  </a:schemeClr>
                </a:solidFill>
                <a:cs typeface="Times New Roman" panose="02020603050405020304" pitchFamily="18" charset="0"/>
                <a:hlinkClick r:id="rId4"/>
              </a:rPr>
              <a:t>hrgreece</a:t>
            </a:r>
            <a:r>
              <a:rPr lang="el-GR" sz="1400" b="1" dirty="0">
                <a:solidFill>
                  <a:schemeClr val="accent1">
                    <a:lumMod val="50000"/>
                  </a:schemeClr>
                </a:solidFill>
                <a:cs typeface="Times New Roman" panose="02020603050405020304" pitchFamily="18" charset="0"/>
                <a:hlinkClick r:id="rId4"/>
              </a:rPr>
              <a:t>@p</a:t>
            </a:r>
            <a:r>
              <a:rPr lang="el-GR" sz="1400" b="1" dirty="0">
                <a:solidFill>
                  <a:schemeClr val="accent1">
                    <a:lumMod val="50000"/>
                  </a:schemeClr>
                </a:solidFill>
                <a:effectLst/>
                <a:ea typeface="Times New Roman" panose="02020603050405020304" pitchFamily="18" charset="0"/>
                <a:cs typeface="Times New Roman" panose="02020603050405020304" pitchFamily="18" charset="0"/>
                <a:hlinkClick r:id="rId4"/>
              </a:rPr>
              <a:t>raktiker.gr</a:t>
            </a:r>
            <a:r>
              <a:rPr lang="en-US" sz="1400" b="1" dirty="0">
                <a:solidFill>
                  <a:schemeClr val="accent1">
                    <a:lumMod val="50000"/>
                  </a:schemeClr>
                </a:solidFill>
                <a:effectLst/>
                <a:ea typeface="Times New Roman" panose="02020603050405020304" pitchFamily="18" charset="0"/>
                <a:cs typeface="Times New Roman" panose="02020603050405020304" pitchFamily="18" charset="0"/>
              </a:rPr>
              <a:t> </a:t>
            </a:r>
            <a:endParaRPr lang="el-GR" sz="1400" b="1" dirty="0">
              <a:solidFill>
                <a:schemeClr val="accent1">
                  <a:lumMod val="50000"/>
                </a:schemeClr>
              </a:solidFill>
            </a:endParaRPr>
          </a:p>
        </p:txBody>
      </p:sp>
      <p:pic>
        <p:nvPicPr>
          <p:cNvPr id="30" name="Picture 29" descr="A yellow and blue logo&#10;&#10;Description automatically generated with low confidence">
            <a:extLst>
              <a:ext uri="{FF2B5EF4-FFF2-40B4-BE49-F238E27FC236}">
                <a16:creationId xmlns:a16="http://schemas.microsoft.com/office/drawing/2014/main" xmlns="" id="{0B3F0A65-1FC9-4DBE-8C1D-B6D117A3AF8B}"/>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38608" y="319206"/>
            <a:ext cx="1767029" cy="324415"/>
          </a:xfrm>
          <a:prstGeom prst="rect">
            <a:avLst/>
          </a:prstGeom>
        </p:spPr>
      </p:pic>
      <p:sp>
        <p:nvSpPr>
          <p:cNvPr id="31" name="TextBox 30">
            <a:extLst>
              <a:ext uri="{FF2B5EF4-FFF2-40B4-BE49-F238E27FC236}">
                <a16:creationId xmlns:a16="http://schemas.microsoft.com/office/drawing/2014/main" xmlns="" id="{3CB62571-CCEA-442C-B62C-87E6B92E7A3F}"/>
              </a:ext>
            </a:extLst>
          </p:cNvPr>
          <p:cNvSpPr txBox="1"/>
          <p:nvPr/>
        </p:nvSpPr>
        <p:spPr>
          <a:xfrm>
            <a:off x="10145083" y="244019"/>
            <a:ext cx="1761691" cy="276999"/>
          </a:xfrm>
          <a:prstGeom prst="rect">
            <a:avLst/>
          </a:prstGeom>
          <a:noFill/>
        </p:spPr>
        <p:txBody>
          <a:bodyPr wrap="square" rtlCol="0">
            <a:spAutoFit/>
          </a:bodyPr>
          <a:lstStyle/>
          <a:p>
            <a:pPr algn="r"/>
            <a:r>
              <a:rPr lang="en-US" sz="1200" b="1" dirty="0">
                <a:solidFill>
                  <a:schemeClr val="accent1">
                    <a:lumMod val="50000"/>
                  </a:schemeClr>
                </a:solidFill>
              </a:rPr>
              <a:t>#praktikerteam</a:t>
            </a:r>
            <a:endParaRPr lang="el-GR" sz="1200" b="1" dirty="0">
              <a:solidFill>
                <a:schemeClr val="accent1">
                  <a:lumMod val="50000"/>
                </a:schemeClr>
              </a:solidFill>
            </a:endParaRPr>
          </a:p>
        </p:txBody>
      </p:sp>
      <p:cxnSp>
        <p:nvCxnSpPr>
          <p:cNvPr id="4" name="Straight Connector 3">
            <a:extLst>
              <a:ext uri="{FF2B5EF4-FFF2-40B4-BE49-F238E27FC236}">
                <a16:creationId xmlns:a16="http://schemas.microsoft.com/office/drawing/2014/main" xmlns="" id="{8EFDA616-243D-4BB9-9748-679F25115F90}"/>
              </a:ext>
            </a:extLst>
          </p:cNvPr>
          <p:cNvCxnSpPr>
            <a:cxnSpLocks/>
          </p:cNvCxnSpPr>
          <p:nvPr/>
        </p:nvCxnSpPr>
        <p:spPr>
          <a:xfrm>
            <a:off x="2267339"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xmlns="" id="{7AEFF85D-B3D6-475B-A33B-E0299C1C9B2D}"/>
              </a:ext>
            </a:extLst>
          </p:cNvPr>
          <p:cNvPicPr>
            <a:picLocks noChangeAspect="1"/>
          </p:cNvPicPr>
          <p:nvPr/>
        </p:nvPicPr>
        <p:blipFill rotWithShape="1">
          <a:blip r:embed="rId6"/>
          <a:srcRect l="65051" t="25714" r="19610" b="50283"/>
          <a:stretch/>
        </p:blipFill>
        <p:spPr>
          <a:xfrm>
            <a:off x="9474595" y="643621"/>
            <a:ext cx="2432179" cy="2140927"/>
          </a:xfrm>
          <a:prstGeom prst="rect">
            <a:avLst/>
          </a:prstGeom>
        </p:spPr>
      </p:pic>
      <p:cxnSp>
        <p:nvCxnSpPr>
          <p:cNvPr id="14" name="Straight Connector 13">
            <a:extLst>
              <a:ext uri="{FF2B5EF4-FFF2-40B4-BE49-F238E27FC236}">
                <a16:creationId xmlns:a16="http://schemas.microsoft.com/office/drawing/2014/main" xmlns="" id="{BE4DF9A6-3F34-4550-B374-5526FD96126E}"/>
              </a:ext>
            </a:extLst>
          </p:cNvPr>
          <p:cNvCxnSpPr>
            <a:cxnSpLocks/>
          </p:cNvCxnSpPr>
          <p:nvPr/>
        </p:nvCxnSpPr>
        <p:spPr>
          <a:xfrm>
            <a:off x="8941838"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8022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7287d81-e324-45d7-a390-1bd7929c015c">
      <Terms xmlns="http://schemas.microsoft.com/office/infopath/2007/PartnerControls"/>
    </lcf76f155ced4ddcb4097134ff3c332f>
    <_Flow_SignoffStatus xmlns="37287d81-e324-45d7-a390-1bd7929c015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Έγγραφο" ma:contentTypeID="0x01010081C7DB88235D174D815E8E10FA1646CF" ma:contentTypeVersion="17" ma:contentTypeDescription="Δημιουργία νέου εγγράφου" ma:contentTypeScope="" ma:versionID="2fef4cf5429d6babeb28d6bc1ed7a0a7">
  <xsd:schema xmlns:xsd="http://www.w3.org/2001/XMLSchema" xmlns:xs="http://www.w3.org/2001/XMLSchema" xmlns:p="http://schemas.microsoft.com/office/2006/metadata/properties" xmlns:ns2="37287d81-e324-45d7-a390-1bd7929c015c" xmlns:ns3="71224f27-bf3f-43bf-a255-929a847e3d0a" targetNamespace="http://schemas.microsoft.com/office/2006/metadata/properties" ma:root="true" ma:fieldsID="88fe3226ec6c185b07fb44b22508408e" ns2:_="" ns3:_="">
    <xsd:import namespace="37287d81-e324-45d7-a390-1bd7929c015c"/>
    <xsd:import namespace="71224f27-bf3f-43bf-a255-929a847e3d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2:MediaServiceObjectDetectorVersion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287d81-e324-45d7-a390-1bd7929c01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Ετικέτες εικόνας" ma:readOnly="false" ma:fieldId="{5cf76f15-5ced-4ddc-b409-7134ff3c332f}" ma:taxonomyMulti="true" ma:sspId="42e35d66-4b84-451c-a400-29d14baabb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224f27-bf3f-43bf-a255-929a847e3d0a" elementFormDefault="qualified">
    <xsd:import namespace="http://schemas.microsoft.com/office/2006/documentManagement/types"/>
    <xsd:import namespace="http://schemas.microsoft.com/office/infopath/2007/PartnerControls"/>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C408C4-1BE9-4B6B-9450-1E0ECCFEFDB0}">
  <ds:schemaRefs>
    <ds:schemaRef ds:uri="http://schemas.microsoft.com/office/2006/metadata/properties"/>
    <ds:schemaRef ds:uri="http://schemas.microsoft.com/office/infopath/2007/PartnerControls"/>
    <ds:schemaRef ds:uri="37287d81-e324-45d7-a390-1bd7929c015c"/>
  </ds:schemaRefs>
</ds:datastoreItem>
</file>

<file path=customXml/itemProps2.xml><?xml version="1.0" encoding="utf-8"?>
<ds:datastoreItem xmlns:ds="http://schemas.openxmlformats.org/officeDocument/2006/customXml" ds:itemID="{DC4C883B-509A-41EA-A9E9-712F7FFB04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287d81-e324-45d7-a390-1bd7929c015c"/>
    <ds:schemaRef ds:uri="71224f27-bf3f-43bf-a255-929a847e3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E7E030-5BAE-49B1-84E1-84C7CC75F2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546</TotalTime>
  <Words>147</Words>
  <Application>Microsoft Office PowerPoint</Application>
  <PresentationFormat>Προσαρμογή</PresentationFormat>
  <Paragraphs>14</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Office Theme</vt:lpstr>
      <vt:lpstr>Στην Praktiker αναζητούμε άτομα γεμάτα όρεξη &amp; πάθος για νέα ξεκινήματα!   Στην οικογένεια της Praktiker θα αποκτήσεις φοβερές γνώσεις για το DIY &amp; Home Improvement και θα έχεις στη διάθεση σου κάθε εργαλείο για να εξελιχθείς και να διευρύνεις τις γνώσεις σου.  Είσαι τελειόφοιτος των παρακάτω ή συναφών ειδικοτήτων; Αναζητάς θέση πρακτικής άσκησης; Θα χαρούμε να λάβουμε το βιογραφικό σου!   - Πληροφορικής, Τεχνικός Λογισμικού - Οικονομία &amp; Διοίκησης, Στέλεχος Διοίκησης Επιχειρήσεων, Marketing - Γραμματεία Διοίκησης, Λογιστική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Αναζητούμε για την Οικονομική Διεύθυνση της εταιρείας μας, να καλύψουμε τη θέση:                                                                      Facilities Assistant  Σύμφωνα με την πολιτική μας για τις Μεταθέσεις Προσωπικού, όποιος και όποια συνάδελφος το επιθυμεί, μπορεί να δηλώσει ενδιαφέρον για τη θέση εφόσον πληροί τις προϋποθέσεις που αναφέρονται στο προφίλ υποψηφίου, έως και την Δευτέρα 23 Μαρτίου 2022, στη Διεύθυνση  Ανθρώπινου Δυναμικού.  Περιγραφή Θέσης:  Ο κάτοχος της θέσης θα αποτελεί μέλος της ομάδας  του Τεχνικού Τμήματος και θα έχει έδρα απασχόλησης τα κεντρικά γραφεία της εταιρείας στον Ταύρο.</dc:title>
  <dc:creator>Thomaidi, Dimitra</dc:creator>
  <cp:lastModifiedBy>Secretary</cp:lastModifiedBy>
  <cp:revision>12</cp:revision>
  <dcterms:created xsi:type="dcterms:W3CDTF">2022-05-05T09:28:01Z</dcterms:created>
  <dcterms:modified xsi:type="dcterms:W3CDTF">2023-09-28T12:49:40Z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0x01010081C7DB88235D174D815E8E10FA1646CF</vt:lpwstr>
  </property>
  <property fmtid="{D5CDD505-2E9C-101B-9397-08002B2CF9AE}" pid="3" name="MediaServiceImageTags">
    <vt:lpwstr/>
  </property>
</Properties>
</file>